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sldIdLst>
    <p:sldId id="363" r:id="rId2"/>
    <p:sldId id="364" r:id="rId3"/>
    <p:sldId id="365" r:id="rId4"/>
    <p:sldId id="340" r:id="rId5"/>
    <p:sldId id="305" r:id="rId6"/>
    <p:sldId id="306" r:id="rId7"/>
    <p:sldId id="307" r:id="rId8"/>
    <p:sldId id="343" r:id="rId9"/>
    <p:sldId id="347" r:id="rId10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C0F7FE"/>
    <a:srgbClr val="006699"/>
    <a:srgbClr val="33CCFF"/>
    <a:srgbClr val="66FFFF"/>
    <a:srgbClr val="E6E7EE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80" autoAdjust="0"/>
  </p:normalViewPr>
  <p:slideViewPr>
    <p:cSldViewPr>
      <p:cViewPr>
        <p:scale>
          <a:sx n="70" d="100"/>
          <a:sy n="70" d="100"/>
        </p:scale>
        <p:origin x="-116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18D459-C1A6-400F-AA44-9B781BFAE47B}" type="datetimeFigureOut">
              <a:rPr lang="en-GB"/>
              <a:pPr>
                <a:defRPr/>
              </a:pPr>
              <a:t>26/01/2014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BC941C-DB3A-4C15-8CA1-436B9D672A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Harder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20A9D3-93BA-4E65-90C0-E59722A9A6CD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C941C-DB3A-4C15-8CA1-436B9D672A7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C941C-DB3A-4C15-8CA1-436B9D672A7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Use brainstorming slide to help pupils answer the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F244EE-EF56-4346-98A2-F2C0732104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4BC4D5-1A62-4565-8A1E-C43EA9D801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0D207D-B182-4CC5-B382-1A7C491AAB9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5E5F5-72B8-4411-AAC2-70AC95F0989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B7D95E-F05E-45BE-9975-73CBCCBB0C8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F5518F1-CF24-4EA5-B01E-6D152D847F92}" type="slidenum">
              <a:rPr lang="en-GB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70B8C-45AC-4C8D-8431-13A07845115C}" type="datetimeFigureOut">
              <a:rPr lang="en-GB"/>
              <a:pPr>
                <a:defRPr/>
              </a:pPr>
              <a:t>26/01/2014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FE210-E4D8-4567-B13C-58406ADF60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D52BA-9DE0-436E-BDBB-920D7B5FBB7B}" type="datetimeFigureOut">
              <a:rPr lang="en-GB"/>
              <a:pPr>
                <a:defRPr/>
              </a:pPr>
              <a:t>26/01/2014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6746B-E8C2-444E-AC7F-37CF38CE55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BB391-B637-4FDB-A0B6-7C4A28E45042}" type="datetimeFigureOut">
              <a:rPr lang="en-GB"/>
              <a:pPr>
                <a:defRPr/>
              </a:pPr>
              <a:t>26/01/2014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05BC-662D-4B53-9D30-60C4D7F468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2D564-AEAC-4345-BD35-B725B3E6973A}" type="datetimeFigureOut">
              <a:rPr lang="en-GB"/>
              <a:pPr>
                <a:defRPr/>
              </a:pPr>
              <a:t>26/01/2014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A96A-9A3B-4553-9BC6-08A6887B6B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6723A-6727-489E-9C01-559F8AC4FF99}" type="datetimeFigureOut">
              <a:rPr lang="en-GB"/>
              <a:pPr>
                <a:defRPr/>
              </a:pPr>
              <a:t>26/01/2014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7956-1E41-462A-9089-5A664ADEB4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6A6E-199B-4853-AE9E-0B9B39DA87FB}" type="datetimeFigureOut">
              <a:rPr lang="en-GB"/>
              <a:pPr>
                <a:defRPr/>
              </a:pPr>
              <a:t>26/01/2014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BB169-E598-4B72-9C0C-13C5E72690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C1F20-1A11-4EF6-9366-AEF2373B4D8F}" type="datetimeFigureOut">
              <a:rPr lang="en-GB"/>
              <a:pPr>
                <a:defRPr/>
              </a:pPr>
              <a:t>26/01/2014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38AAE-7AE0-442D-86E0-4932C31E9D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508C4-D045-4FC6-98FD-ACF8F01B8ECA}" type="datetimeFigureOut">
              <a:rPr lang="en-GB"/>
              <a:pPr>
                <a:defRPr/>
              </a:pPr>
              <a:t>26/01/2014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860D3-3924-4D83-A560-0D878943F1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D6E0A-BC14-4BFA-AAB4-74B1D44EA908}" type="datetimeFigureOut">
              <a:rPr lang="en-GB"/>
              <a:pPr>
                <a:defRPr/>
              </a:pPr>
              <a:t>26/01/2014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2FFA-0785-4B9A-8D30-37A3BA5A39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4771E-4889-4E38-B3F3-E9BAA6149855}" type="datetimeFigureOut">
              <a:rPr lang="en-GB"/>
              <a:pPr>
                <a:defRPr/>
              </a:pPr>
              <a:t>26/01/2014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F023B-6F97-486D-B8B9-192B1864E4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C982A-C272-4542-91CD-1D8697C832F3}" type="datetimeFigureOut">
              <a:rPr lang="en-GB"/>
              <a:pPr>
                <a:defRPr/>
              </a:pPr>
              <a:t>26/01/2014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3ED5B-DAE5-49D9-88BF-FD41E94EEE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CDD3D1-9955-4169-9200-8F055D26D58E}" type="datetimeFigureOut">
              <a:rPr lang="en-GB"/>
              <a:pPr>
                <a:defRPr/>
              </a:pPr>
              <a:t>26/01/2014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D852E6-E282-4D0C-8AB7-7618E8757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www.youtube.com/watch?v=dP-tg4atr5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GB" smtClean="0"/>
              <a:t>What causes this?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37892" name="Picture 2" descr="http://www.funnyandjokes.com/wp-content/uploads/2007/06/shark-global-warm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81063"/>
            <a:ext cx="9144000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9552" y="0"/>
            <a:ext cx="8286750" cy="1219200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200" b="1" dirty="0" smtClean="0">
                <a:latin typeface="Comic Sans MS" pitchFamily="66" charset="0"/>
                <a:ea typeface="+mj-ea"/>
                <a:cs typeface="+mj-cs"/>
              </a:rPr>
              <a:t>YOUR TASK</a:t>
            </a:r>
            <a:endParaRPr lang="en-GB" sz="3200" b="1" dirty="0"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620688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Your task in this lesson is to make a poster showing the causes of climate change and the effects it is having on the earth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Use the internet links provided and the success criteria to guide what you do. You should start researching the poster in today’s lesson and </a:t>
            </a:r>
            <a:r>
              <a:rPr lang="en-GB" sz="2400" b="1" dirty="0" smtClean="0">
                <a:latin typeface="+mj-lt"/>
              </a:rPr>
              <a:t>complete the poster as our homework for next Wednesday </a:t>
            </a:r>
            <a:endParaRPr lang="en-GB" sz="2400" b="1" dirty="0"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2636912"/>
          <a:ext cx="8136904" cy="3581089"/>
        </p:xfrm>
        <a:graphic>
          <a:graphicData uri="http://schemas.openxmlformats.org/drawingml/2006/table">
            <a:tbl>
              <a:tblPr/>
              <a:tblGrid>
                <a:gridCol w="1455609"/>
                <a:gridCol w="6681295"/>
              </a:tblGrid>
              <a:tr h="237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latin typeface="Comic Sans MS"/>
                          <a:ea typeface="Times New Roman"/>
                          <a:cs typeface="Times New Roman"/>
                        </a:rPr>
                        <a:t>Grade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i="1">
                          <a:latin typeface="Comic Sans MS"/>
                          <a:ea typeface="Times New Roman"/>
                          <a:cs typeface="Times New Roman"/>
                        </a:rPr>
                        <a:t>What to do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Comic Sans MS"/>
                          <a:ea typeface="Times New Roman"/>
                          <a:cs typeface="Times New Roman"/>
                        </a:rPr>
                        <a:t>D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List</a:t>
                      </a:r>
                      <a:r>
                        <a:rPr lang="en-GB" sz="1800" baseline="0" dirty="0" smtClean="0">
                          <a:latin typeface="Comic Sans MS"/>
                          <a:ea typeface="Times New Roman"/>
                          <a:cs typeface="Times New Roman"/>
                        </a:rPr>
                        <a:t> the main greenhouse gases and pollutant gases and </a:t>
                      </a:r>
                      <a:r>
                        <a:rPr lang="en-GB" sz="1800" b="1" i="1" baseline="0" dirty="0" smtClean="0">
                          <a:latin typeface="Comic Sans MS"/>
                          <a:ea typeface="Times New Roman"/>
                          <a:cs typeface="Times New Roman"/>
                        </a:rPr>
                        <a:t>where they come from </a:t>
                      </a:r>
                      <a:endParaRPr lang="en-GB" sz="18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Comic Sans MS"/>
                          <a:ea typeface="Times New Roman"/>
                          <a:cs typeface="Times New Roman"/>
                        </a:rPr>
                        <a:t>C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Describe the </a:t>
                      </a:r>
                      <a:r>
                        <a:rPr lang="en-GB" sz="1800" b="1" i="1" dirty="0" smtClean="0">
                          <a:latin typeface="Comic Sans MS"/>
                          <a:ea typeface="Times New Roman"/>
                          <a:cs typeface="Times New Roman"/>
                        </a:rPr>
                        <a:t>problems</a:t>
                      </a:r>
                      <a:r>
                        <a:rPr lang="en-GB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 caused by these gases including global warming and acid rain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Comic Sans MS"/>
                          <a:ea typeface="Times New Roman"/>
                          <a:cs typeface="Times New Roman"/>
                        </a:rPr>
                        <a:t>B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+mj-lt"/>
                          <a:ea typeface="Times New Roman"/>
                          <a:cs typeface="Times New Roman"/>
                        </a:rPr>
                        <a:t>Explain how </a:t>
                      </a:r>
                      <a:r>
                        <a:rPr lang="en-GB" sz="1800" b="1" i="1" dirty="0" smtClean="0">
                          <a:latin typeface="+mj-lt"/>
                          <a:ea typeface="Times New Roman"/>
                          <a:cs typeface="Times New Roman"/>
                        </a:rPr>
                        <a:t>greenhouse gases </a:t>
                      </a:r>
                      <a:r>
                        <a:rPr lang="en-GB" sz="1800" dirty="0" smtClean="0">
                          <a:latin typeface="+mj-lt"/>
                          <a:ea typeface="Times New Roman"/>
                          <a:cs typeface="Times New Roman"/>
                        </a:rPr>
                        <a:t>contribute to global warming through the greenhouse effect</a:t>
                      </a:r>
                      <a:r>
                        <a:rPr lang="en-GB" sz="18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(diagram?)</a:t>
                      </a:r>
                      <a:endParaRPr lang="en-GB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omic Sans MS"/>
                          <a:ea typeface="Times New Roman"/>
                          <a:cs typeface="Times New Roman"/>
                        </a:rPr>
                        <a:t>A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+mj-lt"/>
                          <a:ea typeface="Times New Roman"/>
                          <a:cs typeface="Times New Roman"/>
                        </a:rPr>
                        <a:t>Explain how </a:t>
                      </a:r>
                      <a:r>
                        <a:rPr lang="en-GB" sz="1800" b="1" i="1" dirty="0" smtClean="0">
                          <a:latin typeface="+mj-lt"/>
                          <a:ea typeface="Times New Roman"/>
                          <a:cs typeface="Times New Roman"/>
                        </a:rPr>
                        <a:t>pollutant gases</a:t>
                      </a:r>
                      <a:r>
                        <a:rPr lang="en-GB" sz="1800" dirty="0" smtClean="0">
                          <a:latin typeface="+mj-lt"/>
                          <a:ea typeface="Times New Roman"/>
                          <a:cs typeface="Times New Roman"/>
                        </a:rPr>
                        <a:t> including</a:t>
                      </a:r>
                      <a:r>
                        <a:rPr lang="en-GB" sz="18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sulpher</a:t>
                      </a:r>
                      <a:r>
                        <a:rPr lang="en-GB" sz="18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dioxide and nitrous oxide</a:t>
                      </a:r>
                      <a:r>
                        <a:rPr lang="en-GB" sz="1800" dirty="0" smtClean="0">
                          <a:latin typeface="+mj-lt"/>
                          <a:ea typeface="Times New Roman"/>
                          <a:cs typeface="Times New Roman"/>
                        </a:rPr>
                        <a:t> may lead to </a:t>
                      </a:r>
                      <a:r>
                        <a:rPr lang="en-GB" sz="1800" b="1" i="1" dirty="0" smtClean="0">
                          <a:latin typeface="+mj-lt"/>
                          <a:ea typeface="Times New Roman"/>
                          <a:cs typeface="Times New Roman"/>
                        </a:rPr>
                        <a:t>acid rain </a:t>
                      </a:r>
                      <a:r>
                        <a:rPr lang="en-GB" sz="1800" dirty="0" smtClean="0">
                          <a:latin typeface="+mj-lt"/>
                          <a:ea typeface="Times New Roman"/>
                          <a:cs typeface="Times New Roman"/>
                        </a:rPr>
                        <a:t>including</a:t>
                      </a:r>
                      <a:r>
                        <a:rPr lang="en-GB" sz="18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: problems caused by acid rain and a word equation for the process</a:t>
                      </a:r>
                      <a:endParaRPr lang="en-GB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omic Sans MS"/>
                          <a:ea typeface="Times New Roman"/>
                          <a:cs typeface="Times New Roman"/>
                        </a:rPr>
                        <a:t>A*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+mj-lt"/>
                          <a:ea typeface="Times New Roman"/>
                          <a:cs typeface="Times New Roman"/>
                        </a:rPr>
                        <a:t>Use a</a:t>
                      </a:r>
                      <a:r>
                        <a:rPr lang="en-GB" sz="18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properly </a:t>
                      </a:r>
                      <a:r>
                        <a:rPr lang="en-GB" sz="1800" b="1" i="1" baseline="0" dirty="0" smtClean="0">
                          <a:latin typeface="+mj-lt"/>
                          <a:ea typeface="Times New Roman"/>
                          <a:cs typeface="Times New Roman"/>
                        </a:rPr>
                        <a:t>referenced</a:t>
                      </a:r>
                      <a:r>
                        <a:rPr lang="en-GB" sz="18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news story and/or a recent research articles to explain some of the key issues regarding climate change in the world today</a:t>
                      </a:r>
                      <a:endParaRPr lang="en-GB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9552" y="0"/>
            <a:ext cx="8286750" cy="1219200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200" b="1" dirty="0" smtClean="0">
                <a:latin typeface="Comic Sans MS" pitchFamily="66" charset="0"/>
                <a:ea typeface="+mj-ea"/>
                <a:cs typeface="+mj-cs"/>
              </a:rPr>
              <a:t>Climate Change – Marking Sheet</a:t>
            </a:r>
            <a:endParaRPr lang="en-GB" sz="3200" b="1" dirty="0"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620688"/>
          <a:ext cx="9144000" cy="6288971"/>
        </p:xfrm>
        <a:graphic>
          <a:graphicData uri="http://schemas.openxmlformats.org/drawingml/2006/table">
            <a:tbl>
              <a:tblPr/>
              <a:tblGrid>
                <a:gridCol w="755576"/>
                <a:gridCol w="2808312"/>
                <a:gridCol w="1008112"/>
                <a:gridCol w="4572000"/>
              </a:tblGrid>
              <a:tr h="25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dirty="0">
                          <a:latin typeface="+mj-lt"/>
                          <a:ea typeface="Times New Roman"/>
                          <a:cs typeface="Times New Roman"/>
                        </a:rPr>
                        <a:t>Grade</a:t>
                      </a: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dirty="0">
                          <a:latin typeface="+mj-lt"/>
                          <a:ea typeface="Times New Roman"/>
                          <a:cs typeface="Times New Roman"/>
                        </a:rPr>
                        <a:t>What to do</a:t>
                      </a: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j-lt"/>
                          <a:ea typeface="Times New Roman"/>
                          <a:cs typeface="Times New Roman"/>
                        </a:rPr>
                        <a:t>Done it?</a:t>
                      </a: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j-lt"/>
                          <a:ea typeface="Times New Roman"/>
                          <a:cs typeface="Times New Roman"/>
                        </a:rPr>
                        <a:t>Comment</a:t>
                      </a: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j-lt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j-lt"/>
                          <a:ea typeface="Times New Roman"/>
                          <a:cs typeface="Times New Roman"/>
                        </a:rPr>
                        <a:t>List</a:t>
                      </a:r>
                      <a:r>
                        <a:rPr lang="en-GB" sz="14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the main greenhouse gases and pollutant gases and where they come from </a:t>
                      </a: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j-lt"/>
                          <a:ea typeface="Times New Roman"/>
                          <a:cs typeface="Times New Roman"/>
                        </a:rPr>
                        <a:t>C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j-lt"/>
                          <a:ea typeface="Times New Roman"/>
                          <a:cs typeface="Times New Roman"/>
                        </a:rPr>
                        <a:t>Describe the problems caused by these gases including global warming and acid rain</a:t>
                      </a: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j-lt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j-lt"/>
                          <a:ea typeface="Times New Roman"/>
                          <a:cs typeface="Times New Roman"/>
                        </a:rPr>
                        <a:t>Explain how greenhouse gases contribute to global warming through the greenhouse effect</a:t>
                      </a:r>
                      <a:r>
                        <a:rPr lang="en-GB" sz="14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(diagram?)</a:t>
                      </a: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j-lt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j-lt"/>
                          <a:ea typeface="Times New Roman"/>
                          <a:cs typeface="Times New Roman"/>
                        </a:rPr>
                        <a:t>Explain how pollutant gases including</a:t>
                      </a:r>
                      <a:r>
                        <a:rPr lang="en-GB" sz="14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sulpher</a:t>
                      </a:r>
                      <a:r>
                        <a:rPr lang="en-GB" sz="14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dioxide and nitrous oxide</a:t>
                      </a:r>
                      <a:r>
                        <a:rPr lang="en-GB" sz="1400" dirty="0" smtClean="0">
                          <a:latin typeface="+mj-lt"/>
                          <a:ea typeface="Times New Roman"/>
                          <a:cs typeface="Times New Roman"/>
                        </a:rPr>
                        <a:t> may lead to acid rain including</a:t>
                      </a:r>
                      <a:r>
                        <a:rPr lang="en-GB" sz="14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: problems caused by acid rain and a word equation for the process</a:t>
                      </a: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j-lt"/>
                          <a:ea typeface="Times New Roman"/>
                          <a:cs typeface="Times New Roman"/>
                        </a:rPr>
                        <a:t>A*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j-lt"/>
                          <a:ea typeface="Times New Roman"/>
                          <a:cs typeface="Times New Roman"/>
                        </a:rPr>
                        <a:t>Use a</a:t>
                      </a:r>
                      <a:r>
                        <a:rPr lang="en-GB" sz="14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properly referenced news story and/or a recent research articles to explain some of the key issues regarding climate change in the world today</a:t>
                      </a: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75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b="1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b="1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Teacher </a:t>
                      </a:r>
                      <a:r>
                        <a:rPr lang="en-GB" sz="2000" b="1" dirty="0">
                          <a:latin typeface="+mj-lt"/>
                          <a:ea typeface="Times New Roman"/>
                          <a:cs typeface="Times New Roman"/>
                        </a:rPr>
                        <a:t>Comment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2"/>
          <p:cNvSpPr txBox="1">
            <a:spLocks noChangeArrowheads="1"/>
          </p:cNvSpPr>
          <p:nvPr/>
        </p:nvSpPr>
        <p:spPr bwMode="auto">
          <a:xfrm>
            <a:off x="250825" y="0"/>
            <a:ext cx="8642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dirty="0" smtClean="0"/>
              <a:t>This is a big problem!</a:t>
            </a:r>
            <a:endParaRPr lang="en-GB" sz="3200" dirty="0"/>
          </a:p>
        </p:txBody>
      </p:sp>
      <p:pic>
        <p:nvPicPr>
          <p:cNvPr id="3379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052513"/>
            <a:ext cx="8234363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468313" y="260350"/>
            <a:ext cx="8351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/>
              <a:t>What does this graph tell us?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574675"/>
            <a:ext cx="3343275" cy="1905000"/>
            <a:chOff x="14288" y="746016"/>
            <a:chExt cx="3343275" cy="1905000"/>
          </a:xfrm>
        </p:grpSpPr>
        <p:sp>
          <p:nvSpPr>
            <p:cNvPr id="34829" name="AutoShape 23"/>
            <p:cNvSpPr>
              <a:spLocks noChangeArrowheads="1"/>
            </p:cNvSpPr>
            <p:nvPr/>
          </p:nvSpPr>
          <p:spPr bwMode="auto">
            <a:xfrm>
              <a:off x="14288" y="746016"/>
              <a:ext cx="3343275" cy="1905000"/>
            </a:xfrm>
            <a:prstGeom prst="wedgeEllipseCallout">
              <a:avLst>
                <a:gd name="adj1" fmla="val 61222"/>
                <a:gd name="adj2" fmla="val 35315"/>
              </a:avLst>
            </a:prstGeom>
            <a:solidFill>
              <a:srgbClr val="FF660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  <p:sp>
          <p:nvSpPr>
            <p:cNvPr id="34830" name="Text Box 24"/>
            <p:cNvSpPr txBox="1">
              <a:spLocks noChangeArrowheads="1"/>
            </p:cNvSpPr>
            <p:nvPr/>
          </p:nvSpPr>
          <p:spPr bwMode="auto">
            <a:xfrm>
              <a:off x="185737" y="996950"/>
              <a:ext cx="3000375" cy="1323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GB" sz="2000" b="1">
                  <a:latin typeface="Verdana" pitchFamily="34" charset="0"/>
                </a:rPr>
                <a:t>500 million years ago there was a sudden drop in temperature.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00375" y="42863"/>
            <a:ext cx="3276600" cy="1404937"/>
            <a:chOff x="3000375" y="43547"/>
            <a:chExt cx="3276600" cy="1404937"/>
          </a:xfrm>
        </p:grpSpPr>
        <p:sp>
          <p:nvSpPr>
            <p:cNvPr id="34827" name="AutoShape 28"/>
            <p:cNvSpPr>
              <a:spLocks noChangeArrowheads="1"/>
            </p:cNvSpPr>
            <p:nvPr/>
          </p:nvSpPr>
          <p:spPr bwMode="auto">
            <a:xfrm>
              <a:off x="3000375" y="43547"/>
              <a:ext cx="3276600" cy="1404937"/>
            </a:xfrm>
            <a:prstGeom prst="wedgeEllipseCallout">
              <a:avLst>
                <a:gd name="adj1" fmla="val 1106"/>
                <a:gd name="adj2" fmla="val 103699"/>
              </a:avLst>
            </a:prstGeom>
            <a:solidFill>
              <a:srgbClr val="FF660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  <p:sp>
          <p:nvSpPr>
            <p:cNvPr id="34828" name="Text Box 29"/>
            <p:cNvSpPr txBox="1">
              <a:spLocks noChangeArrowheads="1"/>
            </p:cNvSpPr>
            <p:nvPr/>
          </p:nvSpPr>
          <p:spPr bwMode="auto">
            <a:xfrm>
              <a:off x="3152775" y="200978"/>
              <a:ext cx="2895600" cy="10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000" b="1">
                  <a:latin typeface="Verdana" pitchFamily="34" charset="0"/>
                </a:rPr>
                <a:t>Then the temperature rose and fell again.</a:t>
              </a:r>
            </a:p>
          </p:txBody>
        </p:sp>
      </p:grpSp>
      <p:grpSp>
        <p:nvGrpSpPr>
          <p:cNvPr id="34821" name="Group 9"/>
          <p:cNvGrpSpPr>
            <a:grpSpLocks/>
          </p:cNvGrpSpPr>
          <p:nvPr/>
        </p:nvGrpSpPr>
        <p:grpSpPr bwMode="auto">
          <a:xfrm>
            <a:off x="1241425" y="2320925"/>
            <a:ext cx="6786563" cy="4397375"/>
            <a:chOff x="3786188" y="2714625"/>
            <a:chExt cx="5105400" cy="3505200"/>
          </a:xfrm>
        </p:grpSpPr>
        <p:sp>
          <p:nvSpPr>
            <p:cNvPr id="34825" name="AutoShape 38"/>
            <p:cNvSpPr>
              <a:spLocks noChangeArrowheads="1"/>
            </p:cNvSpPr>
            <p:nvPr/>
          </p:nvSpPr>
          <p:spPr bwMode="auto">
            <a:xfrm>
              <a:off x="3786188" y="2714625"/>
              <a:ext cx="5105400" cy="350520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762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CC6600"/>
                </a:solidFill>
              </a:endParaRPr>
            </a:p>
          </p:txBody>
        </p:sp>
        <p:pic>
          <p:nvPicPr>
            <p:cNvPr id="34826" name="Picture 68" descr="C:\A_Linda\Clients\ASE\Activities Secondary\Activities_08\May_08\Mammoths\graphics\graphic.e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7625" y="2786063"/>
              <a:ext cx="4953000" cy="332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895975" y="730250"/>
            <a:ext cx="2895600" cy="1295400"/>
            <a:chOff x="5895975" y="730330"/>
            <a:chExt cx="2895600" cy="1295400"/>
          </a:xfrm>
        </p:grpSpPr>
        <p:sp>
          <p:nvSpPr>
            <p:cNvPr id="34823" name="AutoShape 30"/>
            <p:cNvSpPr>
              <a:spLocks noChangeArrowheads="1"/>
            </p:cNvSpPr>
            <p:nvPr/>
          </p:nvSpPr>
          <p:spPr bwMode="auto">
            <a:xfrm>
              <a:off x="5895975" y="730330"/>
              <a:ext cx="2895600" cy="1295400"/>
            </a:xfrm>
            <a:prstGeom prst="wedgeEllipseCallout">
              <a:avLst>
                <a:gd name="adj1" fmla="val -57171"/>
                <a:gd name="adj2" fmla="val 60903"/>
              </a:avLst>
            </a:prstGeom>
            <a:solidFill>
              <a:srgbClr val="FF660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  <p:sp>
          <p:nvSpPr>
            <p:cNvPr id="34824" name="Text Box 31"/>
            <p:cNvSpPr txBox="1">
              <a:spLocks noChangeArrowheads="1"/>
            </p:cNvSpPr>
            <p:nvPr/>
          </p:nvSpPr>
          <p:spPr bwMode="auto">
            <a:xfrm>
              <a:off x="5943600" y="945246"/>
              <a:ext cx="2667000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GB" sz="2000" b="1">
                  <a:latin typeface="Verdana" pitchFamily="34" charset="0"/>
                </a:rPr>
                <a:t>Then the same thing happened again.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1"/>
          <p:cNvGrpSpPr>
            <a:grpSpLocks/>
          </p:cNvGrpSpPr>
          <p:nvPr/>
        </p:nvGrpSpPr>
        <p:grpSpPr bwMode="auto">
          <a:xfrm>
            <a:off x="539750" y="1557338"/>
            <a:ext cx="8064500" cy="5046662"/>
            <a:chOff x="3786188" y="2714625"/>
            <a:chExt cx="5105400" cy="3505200"/>
          </a:xfrm>
        </p:grpSpPr>
        <p:sp>
          <p:nvSpPr>
            <p:cNvPr id="35845" name="AutoShape 38"/>
            <p:cNvSpPr>
              <a:spLocks noChangeArrowheads="1"/>
            </p:cNvSpPr>
            <p:nvPr/>
          </p:nvSpPr>
          <p:spPr bwMode="auto">
            <a:xfrm>
              <a:off x="3786188" y="2714625"/>
              <a:ext cx="5105400" cy="350520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762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CC6600"/>
                </a:solidFill>
              </a:endParaRPr>
            </a:p>
          </p:txBody>
        </p:sp>
        <p:pic>
          <p:nvPicPr>
            <p:cNvPr id="35846" name="Picture 35" descr="C:\A_Linda\Clients\ASE\Activities Secondary\Activities_08\May_08\Mammoths\graphics\graphic 2.e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7625" y="2786063"/>
              <a:ext cx="5000625" cy="3392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AutoShape 23"/>
          <p:cNvSpPr>
            <a:spLocks noChangeArrowheads="1"/>
          </p:cNvSpPr>
          <p:nvPr/>
        </p:nvSpPr>
        <p:spPr bwMode="auto">
          <a:xfrm>
            <a:off x="2411413" y="0"/>
            <a:ext cx="5113337" cy="1773238"/>
          </a:xfrm>
          <a:prstGeom prst="wedgeEllipseCallout">
            <a:avLst>
              <a:gd name="adj1" fmla="val -60671"/>
              <a:gd name="adj2" fmla="val 60407"/>
            </a:avLst>
          </a:prstGeom>
          <a:solidFill>
            <a:srgbClr val="FF660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240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2628900" y="249238"/>
            <a:ext cx="480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chemeClr val="bg1"/>
                </a:solidFill>
                <a:latin typeface="Verdana" pitchFamily="34" charset="0"/>
              </a:rPr>
              <a:t>Can you see why </a:t>
            </a:r>
            <a:br>
              <a:rPr lang="en-GB" sz="2400" b="1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2400" b="1">
                <a:solidFill>
                  <a:schemeClr val="bg1"/>
                </a:solidFill>
                <a:latin typeface="Verdana" pitchFamily="34" charset="0"/>
              </a:rPr>
              <a:t>scientists worry about the climate getting warmer?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http://www.maximummovies.net/wp-content/uploads/2006/04/Ice-Age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492375"/>
            <a:ext cx="8797925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Content Placeholder 2"/>
          <p:cNvSpPr txBox="1">
            <a:spLocks/>
          </p:cNvSpPr>
          <p:nvPr/>
        </p:nvSpPr>
        <p:spPr bwMode="auto">
          <a:xfrm>
            <a:off x="-71438" y="-214313"/>
            <a:ext cx="9144001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CA" sz="4800" b="1">
                <a:latin typeface="Comic Sans MS" pitchFamily="66" charset="0"/>
              </a:rPr>
              <a:t>Are we heading for mass extinction and the next Ice Age?</a:t>
            </a:r>
          </a:p>
        </p:txBody>
      </p:sp>
      <p:sp>
        <p:nvSpPr>
          <p:cNvPr id="4" name="TextBox 3"/>
          <p:cNvSpPr txBox="1"/>
          <p:nvPr/>
        </p:nvSpPr>
        <p:spPr>
          <a:xfrm rot="21175318">
            <a:off x="6202363" y="1839913"/>
            <a:ext cx="2736850" cy="830262"/>
          </a:xfrm>
          <a:prstGeom prst="rect">
            <a:avLst/>
          </a:prstGeom>
          <a:solidFill>
            <a:srgbClr val="C0F7FE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dirty="0">
                <a:latin typeface="+mj-lt"/>
                <a:cs typeface="Arial" pitchFamily="34" charset="0"/>
              </a:rPr>
              <a:t>What do you think?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0" y="836613"/>
            <a:ext cx="878681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>
              <a:spcBef>
                <a:spcPct val="20000"/>
              </a:spcBef>
            </a:pPr>
            <a:r>
              <a:rPr lang="en-GB" sz="3200" b="1">
                <a:solidFill>
                  <a:srgbClr val="C00000"/>
                </a:solidFill>
                <a:latin typeface="Comic Sans MS" pitchFamily="66" charset="0"/>
              </a:rPr>
              <a:t>carbon dioxide, carbon monoxide, methane, nitrous oxide, water vapour, CFCs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42938" y="66675"/>
            <a:ext cx="8286750" cy="1219200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6600" b="1" dirty="0">
                <a:latin typeface="Comic Sans MS" pitchFamily="66" charset="0"/>
                <a:ea typeface="+mj-ea"/>
                <a:cs typeface="+mj-cs"/>
              </a:rPr>
              <a:t>The Greenhouse Effect</a:t>
            </a:r>
          </a:p>
        </p:txBody>
      </p:sp>
      <p:pic>
        <p:nvPicPr>
          <p:cNvPr id="41988" name="Picture 2" descr="http://www.effetdeserretoimeme.com/en/images/13808.greenhouse_effect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405063"/>
            <a:ext cx="489585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835150" y="6488113"/>
            <a:ext cx="5724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hlinkClick r:id="rId4"/>
              </a:rPr>
              <a:t>http://www.youtube.com/watch?v=dP-tg4atr5M</a:t>
            </a:r>
            <a:r>
              <a:rPr lang="en-GB"/>
              <a:t> </a:t>
            </a:r>
          </a:p>
        </p:txBody>
      </p:sp>
      <p:pic>
        <p:nvPicPr>
          <p:cNvPr id="41990" name="Picture 2" descr="Diagram 2 - The natural greenhouse effec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94363" y="2205038"/>
            <a:ext cx="3449637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Documents and Settings\smo\My Documents\fifth year\earth cycles\global-warming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688" y="0"/>
            <a:ext cx="62722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388</Words>
  <Application>Microsoft Office PowerPoint</Application>
  <PresentationFormat>On-screen Show (4:3)</PresentationFormat>
  <Paragraphs>59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Comic Sans MS</vt:lpstr>
      <vt:lpstr>Calibri</vt:lpstr>
      <vt:lpstr>MS PGothic</vt:lpstr>
      <vt:lpstr>Verdana</vt:lpstr>
      <vt:lpstr>Wingdings</vt:lpstr>
      <vt:lpstr>Times New Roman</vt:lpstr>
      <vt:lpstr>Arial Narrow</vt:lpstr>
      <vt:lpstr>Symbol</vt:lpstr>
      <vt:lpstr>Office Theme</vt:lpstr>
      <vt:lpstr>What causes this?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Ardingly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equations</dc:title>
  <dc:creator>Administrator</dc:creator>
  <cp:lastModifiedBy>Jaqui O'Connor</cp:lastModifiedBy>
  <cp:revision>81</cp:revision>
  <dcterms:created xsi:type="dcterms:W3CDTF">2013-12-02T07:17:55Z</dcterms:created>
  <dcterms:modified xsi:type="dcterms:W3CDTF">2014-01-26T13:12:32Z</dcterms:modified>
</cp:coreProperties>
</file>