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60" r:id="rId2"/>
    <p:sldId id="259" r:id="rId3"/>
    <p:sldId id="655" r:id="rId4"/>
    <p:sldId id="611" r:id="rId5"/>
    <p:sldId id="612" r:id="rId6"/>
    <p:sldId id="552" r:id="rId7"/>
    <p:sldId id="603" r:id="rId8"/>
    <p:sldId id="613" r:id="rId9"/>
    <p:sldId id="614" r:id="rId10"/>
    <p:sldId id="616" r:id="rId11"/>
    <p:sldId id="615" r:id="rId12"/>
    <p:sldId id="617" r:id="rId13"/>
    <p:sldId id="618" r:id="rId14"/>
    <p:sldId id="619" r:id="rId15"/>
    <p:sldId id="620" r:id="rId16"/>
    <p:sldId id="604" r:id="rId17"/>
    <p:sldId id="621" r:id="rId18"/>
    <p:sldId id="623" r:id="rId19"/>
    <p:sldId id="605" r:id="rId20"/>
    <p:sldId id="606" r:id="rId21"/>
    <p:sldId id="624" r:id="rId22"/>
    <p:sldId id="632" r:id="rId23"/>
    <p:sldId id="631" r:id="rId24"/>
    <p:sldId id="630" r:id="rId25"/>
    <p:sldId id="629" r:id="rId26"/>
    <p:sldId id="628" r:id="rId27"/>
    <p:sldId id="633" r:id="rId28"/>
    <p:sldId id="634" r:id="rId29"/>
    <p:sldId id="622" r:id="rId30"/>
    <p:sldId id="635" r:id="rId31"/>
    <p:sldId id="610" r:id="rId32"/>
    <p:sldId id="639" r:id="rId33"/>
    <p:sldId id="638" r:id="rId34"/>
    <p:sldId id="637" r:id="rId35"/>
    <p:sldId id="609" r:id="rId36"/>
    <p:sldId id="642" r:id="rId37"/>
    <p:sldId id="641" r:id="rId38"/>
    <p:sldId id="645" r:id="rId39"/>
    <p:sldId id="651" r:id="rId40"/>
    <p:sldId id="652" r:id="rId41"/>
    <p:sldId id="653" r:id="rId42"/>
    <p:sldId id="26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F53345-1A6E-7045-BD3D-5021CEFB7936}">
          <p14:sldIdLst>
            <p14:sldId id="260"/>
            <p14:sldId id="259"/>
            <p14:sldId id="655"/>
            <p14:sldId id="611"/>
            <p14:sldId id="612"/>
            <p14:sldId id="552"/>
            <p14:sldId id="603"/>
            <p14:sldId id="613"/>
            <p14:sldId id="614"/>
            <p14:sldId id="616"/>
            <p14:sldId id="615"/>
            <p14:sldId id="617"/>
            <p14:sldId id="618"/>
            <p14:sldId id="619"/>
            <p14:sldId id="620"/>
            <p14:sldId id="604"/>
            <p14:sldId id="621"/>
            <p14:sldId id="623"/>
            <p14:sldId id="605"/>
            <p14:sldId id="606"/>
            <p14:sldId id="624"/>
            <p14:sldId id="632"/>
            <p14:sldId id="631"/>
            <p14:sldId id="630"/>
            <p14:sldId id="629"/>
            <p14:sldId id="628"/>
            <p14:sldId id="633"/>
            <p14:sldId id="634"/>
            <p14:sldId id="622"/>
            <p14:sldId id="635"/>
            <p14:sldId id="610"/>
            <p14:sldId id="639"/>
            <p14:sldId id="638"/>
            <p14:sldId id="637"/>
            <p14:sldId id="609"/>
            <p14:sldId id="642"/>
            <p14:sldId id="641"/>
            <p14:sldId id="645"/>
            <p14:sldId id="651"/>
            <p14:sldId id="652"/>
            <p14:sldId id="653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3">
          <p15:clr>
            <a:srgbClr val="A4A3A4"/>
          </p15:clr>
        </p15:guide>
        <p15:guide id="2" pos="5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5F4"/>
    <a:srgbClr val="00A200"/>
    <a:srgbClr val="ECE5CF"/>
    <a:srgbClr val="F3E9A6"/>
    <a:srgbClr val="CCCC66"/>
    <a:srgbClr val="C6BE87"/>
    <a:srgbClr val="CC9900"/>
    <a:srgbClr val="666633"/>
    <a:srgbClr val="6699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21" autoAdjust="0"/>
    <p:restoredTop sz="99201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102" y="96"/>
      </p:cViewPr>
      <p:guideLst>
        <p:guide orient="horz" pos="343"/>
        <p:guide pos="53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13807-ED68-354E-B2A7-93262C600EB5}" type="datetimeFigureOut">
              <a:rPr lang="en-US" smtClean="0"/>
              <a:t>9/13/2015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69C55-1A15-554C-B13A-F7A4EBB5A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1676400"/>
            <a:ext cx="8744301" cy="122872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31775" y="3159125"/>
            <a:ext cx="8744300" cy="1889125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n-US" sz="2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9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1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7764"/>
            <a:ext cx="4495800" cy="57102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7764"/>
            <a:ext cx="4495800" cy="57102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7607"/>
            <a:ext cx="4497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807368"/>
            <a:ext cx="4497388" cy="505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7607"/>
            <a:ext cx="4498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07368"/>
            <a:ext cx="4498975" cy="505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6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22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13017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0"/>
            <a:ext cx="5568950" cy="6858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65513" cy="542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83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3538"/>
            <a:ext cx="9144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4435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010276"/>
            <a:ext cx="9144000" cy="847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20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1143000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6018"/>
            <a:ext cx="9144000" cy="569198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oknowledgy.weebly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online.itp.ucsb.edu/plecture/nurse/oh/27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iologyinmotion.com/evol/index.html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.guim.co.uk/static/w-620/h--/q-95/sys-images/Guardian/Weather/WeatherWatch/2013/3/29/1364579451698/Female-Frog-and-Frogspawn-008.jp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umanasinc.com/scienceinfocus/antibiotics/antibiotics_fla.html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7" Type="http://schemas.openxmlformats.org/officeDocument/2006/relationships/hyperlink" Target="http://www.pbs.org/wgbh/evolution/darwin/origin/index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rhardy.wikispaces.com/Natural+Selection.swf" TargetMode="External"/><Relationship Id="rId5" Type="http://schemas.openxmlformats.org/officeDocument/2006/relationships/hyperlink" Target="http://www.sepa.duq.edu/finches.html" TargetMode="Externa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eospiza_fortis.jp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ybradshaw.files.wordpress.com/2011/02/figure1.jp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://commons.wikimedia.org/wiki/File:Geospiza_fortis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ybradshaw.files.wordpress.com/2011/02/figure1.jp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Geospiza_fortis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.telegraph.co.uk/multimedia/archive/02077/peppered-moth_2077529i.jp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eppermoths.weebly.com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outdarwin.com/timeline/time_01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i-biology.net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i.telegraph.co.uk/multimedia/archive/02077/peppered-moth_2077529i.jp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.telegraph.co.uk/multimedia/archive/02077/peppered-moth_2077529i.jp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hyperlink" Target="http://www.slideshare.net/jasondenys" TargetMode="External"/><Relationship Id="rId2" Type="http://schemas.openxmlformats.org/officeDocument/2006/relationships/hyperlink" Target="http://ib.bioninja.com.a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://i-biology.n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uz7U4k522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i-biology.ne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kive.org/harlequin-ladybird/harmonia-axyridis/image-G77560.html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i-biology.ne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67" y="428143"/>
            <a:ext cx="6733933" cy="513180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206162"/>
            <a:ext cx="3764691" cy="1569660"/>
          </a:xfrm>
          <a:solidFill>
            <a:schemeClr val="accent1">
              <a:lumMod val="40000"/>
              <a:lumOff val="60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Essential idea: The diversity of life has evolved and continues to evolve by natural </a:t>
            </a:r>
            <a:r>
              <a:rPr lang="en-US" sz="2400" dirty="0" smtClean="0">
                <a:solidFill>
                  <a:schemeClr val="tx1"/>
                </a:solidFill>
              </a:rPr>
              <a:t>selection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9387" y="5778101"/>
            <a:ext cx="3498035" cy="90024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By </a:t>
            </a:r>
            <a:r>
              <a:rPr lang="en-US" dirty="0"/>
              <a:t>Chris Paine</a:t>
            </a:r>
          </a:p>
          <a:p>
            <a:pPr>
              <a:lnSpc>
                <a:spcPct val="150000"/>
              </a:lnSpc>
            </a:pPr>
            <a:r>
              <a:rPr lang="en-US" u="sng" dirty="0" smtClean="0">
                <a:hlinkClick r:id="rId3"/>
              </a:rPr>
              <a:t>https</a:t>
            </a:r>
            <a:r>
              <a:rPr lang="en-US" u="sng" dirty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bioknowledgy.weebly.com</a:t>
            </a:r>
            <a:r>
              <a:rPr lang="en-US" u="sng" dirty="0">
                <a:hlinkClick r:id="rId3"/>
              </a:rPr>
              <a:t>/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" y="1676390"/>
            <a:ext cx="3039179" cy="1815882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The image </a:t>
            </a:r>
            <a:r>
              <a:rPr lang="en-US" sz="1600" dirty="0" smtClean="0">
                <a:solidFill>
                  <a:schemeClr val="tx1"/>
                </a:solidFill>
              </a:rPr>
              <a:t>shows </a:t>
            </a:r>
            <a:r>
              <a:rPr lang="en-US" sz="1600" dirty="0">
                <a:solidFill>
                  <a:schemeClr val="tx1"/>
                </a:solidFill>
              </a:rPr>
              <a:t>the changes of beak shape in the Galapagos finch to suit the different food sources available on different </a:t>
            </a:r>
            <a:r>
              <a:rPr lang="en-US" sz="1600" dirty="0" smtClean="0">
                <a:solidFill>
                  <a:schemeClr val="tx1"/>
                </a:solidFill>
              </a:rPr>
              <a:t>islands in the archipelago. </a:t>
            </a:r>
            <a:r>
              <a:rPr lang="en-US" sz="1600" dirty="0">
                <a:solidFill>
                  <a:schemeClr val="tx1"/>
                </a:solidFill>
              </a:rPr>
              <a:t>Natural selection has caused </a:t>
            </a:r>
            <a:r>
              <a:rPr lang="en-US" sz="1600" dirty="0" smtClean="0">
                <a:solidFill>
                  <a:schemeClr val="tx1"/>
                </a:solidFill>
              </a:rPr>
              <a:t>one species </a:t>
            </a:r>
            <a:r>
              <a:rPr lang="en-US" sz="1600" dirty="0">
                <a:solidFill>
                  <a:schemeClr val="tx1"/>
                </a:solidFill>
              </a:rPr>
              <a:t>to evolve into </a:t>
            </a:r>
            <a:r>
              <a:rPr lang="en-US" sz="1600" dirty="0" smtClean="0">
                <a:solidFill>
                  <a:schemeClr val="tx1"/>
                </a:solidFill>
              </a:rPr>
              <a:t>different, </a:t>
            </a:r>
            <a:r>
              <a:rPr lang="en-US" sz="1600" dirty="0">
                <a:solidFill>
                  <a:schemeClr val="tx1"/>
                </a:solidFill>
              </a:rPr>
              <a:t>distinct species.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4076193" cy="858648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>
            <a:noAutofit/>
          </a:bodyPr>
          <a:lstStyle/>
          <a:p>
            <a:r>
              <a:rPr lang="en-US" dirty="0" smtClean="0"/>
              <a:t>5.2 Natural selection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6581000"/>
            <a:ext cx="4384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</a:t>
            </a:r>
            <a:r>
              <a:rPr lang="en-US" sz="1200" dirty="0" smtClean="0"/>
              <a:t>dapted from: </a:t>
            </a:r>
            <a:r>
              <a:rPr lang="en-US" sz="1200" dirty="0" smtClean="0">
                <a:hlinkClick r:id="rId4"/>
              </a:rPr>
              <a:t>http://online.itp.ucsb.edu/plecture/nurse/oh/27.jpg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435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2" name="Picture 1" descr="5-4evolution-090827205731-phpapp02_Page_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5360" cy="6449959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6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2" name="Picture 1" descr="5-4evolution-090827205731-phpapp02_Page_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1"/>
            <a:ext cx="8595360" cy="6449959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6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2" name="Picture 1" descr="5-4evolution-090827205731-phpapp02_Page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5360" cy="6449959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6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2" name="Picture 1" descr="5-4evolution-090827205731-phpapp02_Page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5360" cy="6446520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6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47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6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47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-4evolution-090827205731-phpapp02_Page_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2837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5.2.U3 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Adaptations are characteristics that make an individual suited to its environment and way of life.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2837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5.2.U3 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Adaptations are characteristics that make an individual suited to its environment and way of life.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2837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5.2.U3 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Adaptations are characteristics that make an individual suited to its environment and way of life.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33204" y="6235159"/>
            <a:ext cx="4118721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http://www.biologyinmotion.com/evol/</a:t>
            </a:r>
            <a:r>
              <a:rPr lang="en-US" sz="1200" dirty="0" smtClean="0">
                <a:hlinkClick r:id="rId5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362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570595"/>
            <a:ext cx="8596800" cy="64510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5.2.U4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Species tend to produce more offspring than the environment can support.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2891135"/>
            <a:ext cx="5842000" cy="3505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03486" y="6396335"/>
            <a:ext cx="7240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6"/>
              </a:rPr>
              <a:t>http://i.guim.co.uk/static/w-620/h--/q-95/sys-images/Guardian/Weather/WeatherWatch/2013/3/29/1364579451698/Female-Frog-and-Frogspawn-008.</a:t>
            </a:r>
            <a:r>
              <a:rPr lang="en-US" sz="1200" dirty="0" smtClean="0">
                <a:hlinkClick r:id="rId6"/>
              </a:rPr>
              <a:t>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3136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763"/>
            <a:ext cx="6705601" cy="630237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Understandings, Applications and Skills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727498"/>
              </p:ext>
            </p:extLst>
          </p:nvPr>
        </p:nvGraphicFramePr>
        <p:xfrm>
          <a:off x="321932" y="983562"/>
          <a:ext cx="8500119" cy="442860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715431"/>
                <a:gridCol w="4870277"/>
                <a:gridCol w="2914411"/>
              </a:tblGrid>
              <a:tr h="223434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dirty="0" err="1">
                          <a:effectLst/>
                          <a:latin typeface="Arial"/>
                          <a:cs typeface="Arial"/>
                        </a:rPr>
                        <a:t>Statement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Guidance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5.2.U1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Natural selection can only occur if there is variation among members of the same species.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5.2.U2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Mutation, meiosis and sexual reproduction cause variation between individuals in a species.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5.2.U3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Adaptations are characteristics that make an individual suited to its environment and way of life.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5.2.U4</a:t>
                      </a:r>
                      <a:endParaRPr lang="en-US" sz="140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Species tend to produce more offspring than the environment can support.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5.2.U5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Individuals that are better adapted tend to survive and produce more offspring while the less well adapted tend to die or produce fewer offspring.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5.2.U6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Individuals that reproduce pass on characteristics to their offspring.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Students should be clear that characteristics acquired during the lifetime of an individual are not heritable. The term Lamarckism is not required.</a:t>
                      </a:r>
                      <a:endParaRPr lang="en-US" sz="10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5.2.U7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Natural selection increases the frequency of characteristics that make individuals better adapted and decreases the frequency of other characteristics leading to changes within the species.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5.2.A1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Changes in beaks of finches on Daphne Major.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5.2.A2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Evolution of antibiotic resistance in bacteria.</a:t>
                      </a:r>
                      <a:endParaRPr lang="en-US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4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580157"/>
            <a:ext cx="8596800" cy="6447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75395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5.2.U5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Individuals that are better adapted tend to survive and produce more offspring while the less well adapted tend to die or produce fewer offspring.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-4evolution-090827205731-phpapp02_Page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580157"/>
            <a:ext cx="8596800" cy="6447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75395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5.2.U5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Individuals that are better adapted tend to survive and produce more offspring while the less well adapted tend to die or produce fewer offspring.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580157"/>
            <a:ext cx="8596800" cy="6447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75395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5.2.U5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Individuals that are better adapted tend to survive and produce more offspring while the less well adapted tend to die or produce fewer offspring.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6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580157"/>
            <a:ext cx="8596800" cy="64510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75395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5.2.U5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Individuals that are better adapted tend to survive and produce more offspring while the less well adapted tend to die or produce fewer offspring.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6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580157"/>
            <a:ext cx="8596800" cy="64510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75395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5.2.U5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Individuals that are better adapted tend to survive and produce more offspring while the less well adapted tend to die or produce fewer offspring.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6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580157"/>
            <a:ext cx="8596800" cy="64510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75395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5.2.U5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Individuals that are better adapted tend to survive and produce more offspring while the less well adapted tend to die or produce fewer offspring.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580157"/>
            <a:ext cx="8596800" cy="64510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75395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5.2.U5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Individuals that are better adapted tend to survive and produce more offspring while the less well adapted tend to die or produce fewer offspring.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6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36186"/>
            <a:ext cx="8596800" cy="64510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2837"/>
          </a:xfrm>
        </p:spPr>
        <p:txBody>
          <a:bodyPr>
            <a:noAutofit/>
          </a:bodyPr>
          <a:lstStyle/>
          <a:p>
            <a:pPr fontAlgn="b"/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5.2.U6 Individuals that reproduce pass on characteristics to their offspring.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8310" y="4849941"/>
            <a:ext cx="2616397" cy="7649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96732" y="5798514"/>
            <a:ext cx="1932187" cy="74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200" dirty="0" smtClean="0">
                <a:solidFill>
                  <a:srgbClr val="00A200"/>
                </a:solidFill>
              </a:rPr>
              <a:t>Allele frequency</a:t>
            </a:r>
          </a:p>
          <a:p>
            <a:r>
              <a:rPr lang="en-US" sz="2200" dirty="0">
                <a:solidFill>
                  <a:srgbClr val="00A200"/>
                </a:solidFill>
              </a:rPr>
              <a:t>c</a:t>
            </a:r>
            <a:r>
              <a:rPr lang="en-US" sz="2200" dirty="0" smtClean="0">
                <a:solidFill>
                  <a:srgbClr val="00A200"/>
                </a:solidFill>
              </a:rPr>
              <a:t>hanges</a:t>
            </a:r>
            <a:endParaRPr lang="en-US" sz="2200" dirty="0">
              <a:solidFill>
                <a:srgbClr val="00A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89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36186"/>
            <a:ext cx="8596800" cy="64510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2837"/>
          </a:xfrm>
        </p:spPr>
        <p:txBody>
          <a:bodyPr>
            <a:noAutofit/>
          </a:bodyPr>
          <a:lstStyle/>
          <a:p>
            <a:pPr fontAlgn="b"/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5.2.U6 Individuals that reproduce pass on characteristics to their offspring.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8310" y="4849941"/>
            <a:ext cx="2616397" cy="7649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235858">
            <a:off x="1805466" y="2873089"/>
            <a:ext cx="5523506" cy="120032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n.b.</a:t>
            </a:r>
            <a:r>
              <a:rPr lang="en-US" i="1" dirty="0" smtClean="0"/>
              <a:t> only heritable characteristics, those with a genetic basis, can be passed on to offspring. Children can inherit the skin tone of their parents, but tanned skin cannot be passed on.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96732" y="5798514"/>
            <a:ext cx="1932187" cy="74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200" dirty="0" smtClean="0">
                <a:solidFill>
                  <a:srgbClr val="00A200"/>
                </a:solidFill>
              </a:rPr>
              <a:t>Allele frequency</a:t>
            </a:r>
          </a:p>
          <a:p>
            <a:r>
              <a:rPr lang="en-US" sz="2200" dirty="0">
                <a:solidFill>
                  <a:srgbClr val="00A200"/>
                </a:solidFill>
              </a:rPr>
              <a:t>c</a:t>
            </a:r>
            <a:r>
              <a:rPr lang="en-US" sz="2200" dirty="0" smtClean="0">
                <a:solidFill>
                  <a:srgbClr val="00A200"/>
                </a:solidFill>
              </a:rPr>
              <a:t>hanges</a:t>
            </a:r>
            <a:endParaRPr lang="en-US" sz="2200" dirty="0">
              <a:solidFill>
                <a:srgbClr val="00A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27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530719"/>
          </a:xfrm>
        </p:spPr>
        <p:txBody>
          <a:bodyPr>
            <a:noAutofit/>
          </a:bodyPr>
          <a:lstStyle/>
          <a:p>
            <a:pPr fontAlgn="b"/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5.2.U7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Natural selection increases the frequency of characteristics that make individuals better adapted and decreases the frequency of other characteristics leading to changes within the species.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197194">
            <a:off x="586619" y="2494352"/>
            <a:ext cx="5375406" cy="923330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i="1"/>
            </a:lvl1pPr>
          </a:lstStyle>
          <a:p>
            <a:r>
              <a:rPr lang="en-US" b="1" dirty="0" smtClean="0"/>
              <a:t>Alleles</a:t>
            </a:r>
            <a:r>
              <a:rPr lang="en-US" dirty="0" smtClean="0"/>
              <a:t>* </a:t>
            </a:r>
            <a:r>
              <a:rPr lang="en-US" dirty="0"/>
              <a:t>that encode for </a:t>
            </a:r>
            <a:r>
              <a:rPr lang="en-US" b="1" dirty="0"/>
              <a:t>well adapted characteristics increase in frequency</a:t>
            </a:r>
            <a:r>
              <a:rPr lang="en-US" dirty="0"/>
              <a:t> whilst those that encode for ill adapted characteristics decrease.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96732" y="5798514"/>
            <a:ext cx="1932187" cy="74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200" dirty="0" smtClean="0">
                <a:solidFill>
                  <a:srgbClr val="00A200"/>
                </a:solidFill>
              </a:rPr>
              <a:t>Allele frequency</a:t>
            </a:r>
          </a:p>
          <a:p>
            <a:r>
              <a:rPr lang="en-US" sz="2200" dirty="0">
                <a:solidFill>
                  <a:srgbClr val="00A200"/>
                </a:solidFill>
              </a:rPr>
              <a:t>c</a:t>
            </a:r>
            <a:r>
              <a:rPr lang="en-US" sz="2200" dirty="0" smtClean="0">
                <a:solidFill>
                  <a:srgbClr val="00A200"/>
                </a:solidFill>
              </a:rPr>
              <a:t>hanges</a:t>
            </a:r>
            <a:endParaRPr lang="en-US" sz="2200" dirty="0">
              <a:solidFill>
                <a:srgbClr val="00A2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1317" y="5553716"/>
            <a:ext cx="5309296" cy="9946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12113" y="6563625"/>
            <a:ext cx="2908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*Alleles are differing forms of a gene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3621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Natural Selection Keywords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068951"/>
              </p:ext>
            </p:extLst>
          </p:nvPr>
        </p:nvGraphicFramePr>
        <p:xfrm>
          <a:off x="698642" y="1936845"/>
          <a:ext cx="7654247" cy="2881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837"/>
                <a:gridCol w="6510410"/>
              </a:tblGrid>
              <a:tr h="34910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Adaptations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 feature of an organism that favours its survival to reproductive age. Adaptations can be behavioural, physiological, or structural.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  <a:tr h="186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Antibiotic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 chemical produced by microbes to kill off competing microbes.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  <a:tr h="186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Meiosis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reduction division involving the production of gametes.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  <a:tr h="186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Mutation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 change in DNA.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  <a:tr h="186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Natural selection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survival to reproductive age of the varieties that are best adapted to existing environmental conditions.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  <a:tr h="186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Selection pressure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an environmental variable that acts to remove poorly adapted individuals.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  <a:tr h="186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Sexual reproduction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reproduction involving the union of gametes.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  <a:tr h="186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Species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 naturally interbreeding group of organisms with similar morphology.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  <a:tr h="2501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Variation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the range of phenotypes within a population.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0" marR="8860" marT="886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9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530719"/>
          </a:xfrm>
        </p:spPr>
        <p:txBody>
          <a:bodyPr>
            <a:noAutofit/>
          </a:bodyPr>
          <a:lstStyle/>
          <a:p>
            <a:pPr fontAlgn="b"/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5.2.U7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Natural selection increases the frequency of characteristics that make individuals better adapted and decreases the frequency of other characteristics leading to changes within the species.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6732" y="5798514"/>
            <a:ext cx="1932187" cy="74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200" dirty="0" smtClean="0">
                <a:solidFill>
                  <a:srgbClr val="00A200"/>
                </a:solidFill>
              </a:rPr>
              <a:t>Allele frequency</a:t>
            </a:r>
          </a:p>
          <a:p>
            <a:r>
              <a:rPr lang="en-US" sz="2200" dirty="0">
                <a:solidFill>
                  <a:srgbClr val="00A200"/>
                </a:solidFill>
              </a:rPr>
              <a:t>c</a:t>
            </a:r>
            <a:r>
              <a:rPr lang="en-US" sz="2200" dirty="0" smtClean="0">
                <a:solidFill>
                  <a:srgbClr val="00A200"/>
                </a:solidFill>
              </a:rPr>
              <a:t>hanges</a:t>
            </a:r>
            <a:endParaRPr lang="en-US" sz="2200" dirty="0">
              <a:solidFill>
                <a:srgbClr val="00A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40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5.2.A2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Evolution of antibiotic resistance in bacteria.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36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5.2.A2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Evolution of antibiotic resistance in bacteria.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88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47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5.2.A2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Evolution of antibiotic resistance in bacteria.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88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5.2.A2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Evolution of antibiotic resistance in bacteria.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003" y="2505439"/>
            <a:ext cx="3015122" cy="442035"/>
          </a:xfrm>
          <a:prstGeom prst="rect">
            <a:avLst/>
          </a:prstGeom>
          <a:solidFill>
            <a:srgbClr val="FFFFFF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-US" sz="1200" dirty="0">
                <a:hlinkClick r:id="rId5"/>
              </a:rPr>
              <a:t>http://www.sumanasinc.com/scienceinfocus/antibiotics/</a:t>
            </a:r>
            <a:r>
              <a:rPr lang="en-US" sz="1200" dirty="0" smtClean="0">
                <a:hlinkClick r:id="rId5"/>
              </a:rPr>
              <a:t>antibiotics_fla.html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8288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" y="0"/>
            <a:ext cx="9153298" cy="686869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148538">
            <a:off x="2602210" y="3553455"/>
            <a:ext cx="37198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Useful background information to (Darwin’s) Galapagos ground finches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5176976" y="2933915"/>
            <a:ext cx="2656647" cy="27699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hlinkClick r:id="rId5"/>
              </a:rPr>
              <a:t>http://www.sepa.duq.edu/</a:t>
            </a:r>
            <a:r>
              <a:rPr lang="en-US" sz="1200" dirty="0" smtClean="0">
                <a:hlinkClick r:id="rId5"/>
              </a:rPr>
              <a:t>finches.html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5176976" y="6235159"/>
            <a:ext cx="3780412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http://mrhardy.wikispaces.com/Natural+</a:t>
            </a:r>
            <a:r>
              <a:rPr lang="en-US" sz="1200" dirty="0" smtClean="0">
                <a:hlinkClick r:id="rId6"/>
              </a:rPr>
              <a:t>Selection.swf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91486" y="6235159"/>
            <a:ext cx="4677144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http://www.pbs.org/wgbh/evolution/darwin/origin/</a:t>
            </a:r>
            <a:r>
              <a:rPr lang="en-US" sz="1200" dirty="0" smtClean="0">
                <a:hlinkClick r:id="rId7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31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48352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85876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5.2.A1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Changes in beaks of finches on Daphne Major.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66" y="964134"/>
            <a:ext cx="5215891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Variation:  </a:t>
            </a:r>
            <a:r>
              <a:rPr lang="en-US" sz="1600" dirty="0" smtClean="0"/>
              <a:t>there </a:t>
            </a:r>
            <a:r>
              <a:rPr lang="en-US" sz="1600" dirty="0"/>
              <a:t>is </a:t>
            </a:r>
            <a:r>
              <a:rPr lang="en-US" sz="1600" dirty="0" smtClean="0"/>
              <a:t>a different in </a:t>
            </a:r>
            <a:r>
              <a:rPr lang="en-US" sz="1600" dirty="0"/>
              <a:t>the size </a:t>
            </a:r>
            <a:r>
              <a:rPr lang="en-US" sz="1600" dirty="0" smtClean="0"/>
              <a:t>and shape of </a:t>
            </a:r>
            <a:r>
              <a:rPr lang="en-US" sz="1600" dirty="0"/>
              <a:t>beaks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2486" y="419101"/>
            <a:ext cx="544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Medium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ground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finch : Evolution in action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5572" y="794857"/>
            <a:ext cx="3382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Beak shape and size </a:t>
            </a:r>
            <a:r>
              <a:rPr lang="en-US" sz="1600" dirty="0" smtClean="0"/>
              <a:t>in </a:t>
            </a:r>
            <a:r>
              <a:rPr lang="en-US" sz="1600" i="1" dirty="0" err="1"/>
              <a:t>Geospiza</a:t>
            </a:r>
            <a:r>
              <a:rPr lang="en-US" sz="1600" i="1" dirty="0"/>
              <a:t> </a:t>
            </a:r>
            <a:r>
              <a:rPr lang="en-US" sz="1600" i="1" dirty="0" err="1"/>
              <a:t>fortis</a:t>
            </a:r>
            <a:endParaRPr lang="en-US" sz="1600" i="1" dirty="0"/>
          </a:p>
        </p:txBody>
      </p:sp>
      <p:sp>
        <p:nvSpPr>
          <p:cNvPr id="22" name="Rectangle 21"/>
          <p:cNvSpPr/>
          <p:nvPr/>
        </p:nvSpPr>
        <p:spPr>
          <a:xfrm>
            <a:off x="4613876" y="65740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http://commons.wikimedia.org/wiki/</a:t>
            </a:r>
            <a:r>
              <a:rPr lang="en-US" sz="1200" dirty="0" smtClean="0">
                <a:hlinkClick r:id="rId3"/>
              </a:rPr>
              <a:t>File:Geospiza_fortis.jpg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933" y="5242516"/>
            <a:ext cx="5249757" cy="1077218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e</a:t>
            </a:r>
            <a:r>
              <a:rPr lang="en-US" sz="1600" dirty="0" smtClean="0"/>
              <a:t>ndemic </a:t>
            </a:r>
            <a:r>
              <a:rPr lang="en-US" sz="1600" dirty="0"/>
              <a:t>to the Galapagos </a:t>
            </a:r>
            <a:r>
              <a:rPr lang="en-US" sz="1600" dirty="0" smtClean="0"/>
              <a:t>Islands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habitats </a:t>
            </a:r>
            <a:r>
              <a:rPr lang="en-US" sz="1600" dirty="0"/>
              <a:t>are </a:t>
            </a:r>
            <a:r>
              <a:rPr lang="en-US" sz="1600" dirty="0" smtClean="0"/>
              <a:t>arid lowland forests </a:t>
            </a:r>
            <a:r>
              <a:rPr lang="en-US" sz="1600" dirty="0"/>
              <a:t>and </a:t>
            </a:r>
            <a:r>
              <a:rPr lang="en-US" sz="1600" dirty="0" err="1"/>
              <a:t>shrubland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g</a:t>
            </a:r>
            <a:r>
              <a:rPr lang="en-US" sz="1600" dirty="0" smtClean="0"/>
              <a:t>enerally </a:t>
            </a:r>
            <a:r>
              <a:rPr lang="en-US" sz="1600" dirty="0"/>
              <a:t>feeds on seeds, but will also feed on insects and the fruit of cacti. </a:t>
            </a:r>
          </a:p>
        </p:txBody>
      </p:sp>
    </p:spTree>
    <p:extLst>
      <p:ext uri="{BB962C8B-B14F-4D97-AF65-F5344CB8AC3E}">
        <p14:creationId xmlns:p14="http://schemas.microsoft.com/office/powerpoint/2010/main" val="40854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48352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85876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5.2.A1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Changes in beaks of finches on Daphne Major.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64134"/>
            <a:ext cx="5215891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Variation:  </a:t>
            </a:r>
            <a:r>
              <a:rPr lang="en-US" sz="1600" dirty="0" smtClean="0"/>
              <a:t>there </a:t>
            </a:r>
            <a:r>
              <a:rPr lang="en-US" sz="1600" dirty="0"/>
              <a:t>is </a:t>
            </a:r>
            <a:r>
              <a:rPr lang="en-US" sz="1600" dirty="0" smtClean="0"/>
              <a:t>a different in </a:t>
            </a:r>
            <a:r>
              <a:rPr lang="en-US" sz="1600" dirty="0"/>
              <a:t>the size </a:t>
            </a:r>
            <a:r>
              <a:rPr lang="en-US" sz="1600" dirty="0" smtClean="0"/>
              <a:t>and shape of </a:t>
            </a:r>
            <a:r>
              <a:rPr lang="en-US" sz="1600" dirty="0"/>
              <a:t>beaks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2486" y="419101"/>
            <a:ext cx="544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Medium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ground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finch : Evolution in action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601570"/>
            <a:ext cx="4572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https://coreybradshaw.files.wordpress.com/2011/02/figure1.</a:t>
            </a:r>
            <a:r>
              <a:rPr lang="en-US" sz="1200" dirty="0" smtClean="0">
                <a:hlinkClick r:id="rId3"/>
              </a:rPr>
              <a:t>jpg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795572" y="794857"/>
            <a:ext cx="3382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Beak shape and size </a:t>
            </a:r>
            <a:r>
              <a:rPr lang="en-US" sz="1600" dirty="0" smtClean="0"/>
              <a:t>in </a:t>
            </a:r>
            <a:r>
              <a:rPr lang="en-US" sz="1600" i="1" dirty="0" err="1"/>
              <a:t>Geospiza</a:t>
            </a:r>
            <a:r>
              <a:rPr lang="en-US" sz="1600" i="1" dirty="0"/>
              <a:t> </a:t>
            </a:r>
            <a:r>
              <a:rPr lang="en-US" sz="1600" i="1" dirty="0" err="1"/>
              <a:t>fortis</a:t>
            </a:r>
            <a:endParaRPr lang="en-US" sz="1600" i="1" dirty="0"/>
          </a:p>
        </p:txBody>
      </p:sp>
      <p:sp>
        <p:nvSpPr>
          <p:cNvPr id="22" name="Rectangle 21"/>
          <p:cNvSpPr/>
          <p:nvPr/>
        </p:nvSpPr>
        <p:spPr>
          <a:xfrm>
            <a:off x="4613876" y="65740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http://commons.wikimedia.org/wiki/</a:t>
            </a:r>
            <a:r>
              <a:rPr lang="en-US" sz="1200" dirty="0" smtClean="0">
                <a:hlinkClick r:id="rId4"/>
              </a:rPr>
              <a:t>File:Geospiza_fortis.jpg</a:t>
            </a:r>
            <a:endParaRPr lang="en-US" sz="1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063843" y="1493911"/>
            <a:ext cx="5080157" cy="5080157"/>
            <a:chOff x="1882378" y="1493911"/>
            <a:chExt cx="5080157" cy="50801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2378" y="1493911"/>
              <a:ext cx="5080157" cy="5080157"/>
            </a:xfrm>
            <a:prstGeom prst="rect">
              <a:avLst/>
            </a:prstGeom>
          </p:spPr>
        </p:pic>
        <p:sp>
          <p:nvSpPr>
            <p:cNvPr id="23" name="Up Arrow 22"/>
            <p:cNvSpPr/>
            <p:nvPr/>
          </p:nvSpPr>
          <p:spPr>
            <a:xfrm>
              <a:off x="3186440" y="5556709"/>
              <a:ext cx="351528" cy="498970"/>
            </a:xfrm>
            <a:prstGeom prst="upArrow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Up Arrow 23"/>
            <p:cNvSpPr/>
            <p:nvPr/>
          </p:nvSpPr>
          <p:spPr>
            <a:xfrm>
              <a:off x="3894482" y="5556709"/>
              <a:ext cx="351528" cy="498970"/>
            </a:xfrm>
            <a:prstGeom prst="up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1504254"/>
            <a:ext cx="3632935" cy="132343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</a:rPr>
              <a:t>1</a:t>
            </a:r>
            <a:r>
              <a:rPr lang="en-US" sz="1600" baseline="30000" dirty="0">
                <a:solidFill>
                  <a:srgbClr val="800000"/>
                </a:solidFill>
              </a:rPr>
              <a:t>st</a:t>
            </a:r>
            <a:r>
              <a:rPr lang="en-US" sz="1600" dirty="0">
                <a:solidFill>
                  <a:srgbClr val="800000"/>
                </a:solidFill>
              </a:rPr>
              <a:t> Environmental change:</a:t>
            </a:r>
          </a:p>
          <a:p>
            <a:r>
              <a:rPr lang="en-US" sz="1600" dirty="0">
                <a:solidFill>
                  <a:srgbClr val="800000"/>
                </a:solidFill>
              </a:rPr>
              <a:t>1974 to 1977 drought (La Niña) conditions were experienced on Daphne Major as a consequence there was a shortage in smaller sized seeds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3688637"/>
            <a:ext cx="3632935" cy="132343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2</a:t>
            </a:r>
            <a:r>
              <a:rPr lang="en-US" sz="1600" baseline="30000" dirty="0">
                <a:solidFill>
                  <a:srgbClr val="008000"/>
                </a:solidFill>
              </a:rPr>
              <a:t>nd</a:t>
            </a:r>
            <a:r>
              <a:rPr lang="en-US" sz="1600" dirty="0">
                <a:solidFill>
                  <a:srgbClr val="008000"/>
                </a:solidFill>
              </a:rPr>
              <a:t> Environmental change: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1983 </a:t>
            </a:r>
            <a:r>
              <a:rPr lang="en-US" sz="1600" dirty="0">
                <a:solidFill>
                  <a:srgbClr val="008000"/>
                </a:solidFill>
              </a:rPr>
              <a:t>heavy and frequent rains (El Niño event) were experienced on Daphne Major as a consequence there was an abundance of smaller sized seeds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4705" y="5732513"/>
            <a:ext cx="19942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Deduce the results from the graphs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947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48352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85876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5.2.A1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Changes in beaks of finches on Daphne Major.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64134"/>
            <a:ext cx="5215891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Variation:  </a:t>
            </a:r>
            <a:r>
              <a:rPr lang="en-US" sz="1600" dirty="0" smtClean="0"/>
              <a:t>there </a:t>
            </a:r>
            <a:r>
              <a:rPr lang="en-US" sz="1600" dirty="0"/>
              <a:t>is </a:t>
            </a:r>
            <a:r>
              <a:rPr lang="en-US" sz="1600" dirty="0" smtClean="0"/>
              <a:t>a different in </a:t>
            </a:r>
            <a:r>
              <a:rPr lang="en-US" sz="1600" dirty="0"/>
              <a:t>the size </a:t>
            </a:r>
            <a:r>
              <a:rPr lang="en-US" sz="1600" dirty="0" smtClean="0"/>
              <a:t>and shape of </a:t>
            </a:r>
            <a:r>
              <a:rPr lang="en-US" sz="1600" dirty="0"/>
              <a:t>beaks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2486" y="419101"/>
            <a:ext cx="544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Medium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ground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finch : Evolution in action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601570"/>
            <a:ext cx="4572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https://coreybradshaw.files.wordpress.com/2011/02/figure1.</a:t>
            </a:r>
            <a:r>
              <a:rPr lang="en-US" sz="1200" dirty="0" smtClean="0">
                <a:hlinkClick r:id="rId3"/>
              </a:rPr>
              <a:t>jpg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795572" y="794857"/>
            <a:ext cx="3382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Beak shape and size </a:t>
            </a:r>
            <a:r>
              <a:rPr lang="en-US" sz="1600" dirty="0" smtClean="0"/>
              <a:t>in </a:t>
            </a:r>
            <a:r>
              <a:rPr lang="en-US" sz="1600" i="1" dirty="0" err="1"/>
              <a:t>Geospiza</a:t>
            </a:r>
            <a:r>
              <a:rPr lang="en-US" sz="1600" i="1" dirty="0"/>
              <a:t> </a:t>
            </a:r>
            <a:r>
              <a:rPr lang="en-US" sz="1600" i="1" dirty="0" err="1"/>
              <a:t>fortis</a:t>
            </a:r>
            <a:endParaRPr lang="en-US" sz="1600" i="1" dirty="0"/>
          </a:p>
        </p:txBody>
      </p:sp>
      <p:sp>
        <p:nvSpPr>
          <p:cNvPr id="22" name="Rectangle 21"/>
          <p:cNvSpPr/>
          <p:nvPr/>
        </p:nvSpPr>
        <p:spPr>
          <a:xfrm>
            <a:off x="4613876" y="65740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http://commons.wikimedia.org/wiki/</a:t>
            </a:r>
            <a:r>
              <a:rPr lang="en-US" sz="1200" dirty="0" smtClean="0">
                <a:hlinkClick r:id="rId4"/>
              </a:rPr>
              <a:t>File:Geospiza_fortis.jpg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0" y="1504254"/>
            <a:ext cx="3632935" cy="132343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</a:rPr>
              <a:t>1</a:t>
            </a:r>
            <a:r>
              <a:rPr lang="en-US" sz="1600" baseline="30000" dirty="0">
                <a:solidFill>
                  <a:srgbClr val="800000"/>
                </a:solidFill>
              </a:rPr>
              <a:t>st</a:t>
            </a:r>
            <a:r>
              <a:rPr lang="en-US" sz="1600" dirty="0">
                <a:solidFill>
                  <a:srgbClr val="800000"/>
                </a:solidFill>
              </a:rPr>
              <a:t> Environmental change:</a:t>
            </a:r>
          </a:p>
          <a:p>
            <a:r>
              <a:rPr lang="en-US" sz="1600" dirty="0">
                <a:solidFill>
                  <a:srgbClr val="800000"/>
                </a:solidFill>
              </a:rPr>
              <a:t>1974 to 1977 drought (La Niña) conditions were experienced on Daphne Major as a consequence there was a shortage in smaller sized seeds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3688637"/>
            <a:ext cx="3632935" cy="132343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2</a:t>
            </a:r>
            <a:r>
              <a:rPr lang="en-US" sz="1600" baseline="30000" dirty="0">
                <a:solidFill>
                  <a:srgbClr val="008000"/>
                </a:solidFill>
              </a:rPr>
              <a:t>nd</a:t>
            </a:r>
            <a:r>
              <a:rPr lang="en-US" sz="1600" dirty="0">
                <a:solidFill>
                  <a:srgbClr val="008000"/>
                </a:solidFill>
              </a:rPr>
              <a:t> Environmental change: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1983 </a:t>
            </a:r>
            <a:r>
              <a:rPr lang="en-US" sz="1600" dirty="0">
                <a:solidFill>
                  <a:srgbClr val="008000"/>
                </a:solidFill>
              </a:rPr>
              <a:t>heavy and frequent rains (El Niño event) were experienced on Daphne Major as a consequence there was an abundance of smaller sized seeds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29998" y="3688637"/>
            <a:ext cx="5215891" cy="584776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Result: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Over </a:t>
            </a:r>
            <a:r>
              <a:rPr lang="en-US" sz="1600" dirty="0">
                <a:solidFill>
                  <a:srgbClr val="008000"/>
                </a:solidFill>
              </a:rPr>
              <a:t>successive generations the mean beak size decreased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28109" y="1504254"/>
            <a:ext cx="5215891" cy="1569660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</a:rPr>
              <a:t>Result</a:t>
            </a:r>
            <a:r>
              <a:rPr lang="en-US" sz="1600" dirty="0" smtClean="0">
                <a:solidFill>
                  <a:srgbClr val="800000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</a:rPr>
              <a:t>the </a:t>
            </a:r>
            <a:r>
              <a:rPr lang="en-US" sz="1600" dirty="0">
                <a:solidFill>
                  <a:srgbClr val="800000"/>
                </a:solidFill>
              </a:rPr>
              <a:t>population of finches declined </a:t>
            </a:r>
            <a:r>
              <a:rPr lang="en-US" sz="1600" dirty="0" smtClean="0">
                <a:solidFill>
                  <a:srgbClr val="800000"/>
                </a:solidFill>
              </a:rPr>
              <a:t>dramatically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</a:rPr>
              <a:t>The mean beak size of surviving finches was higher than before the drought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</a:rPr>
              <a:t>The mean beak size remained high in successive generations</a:t>
            </a:r>
          </a:p>
        </p:txBody>
      </p:sp>
    </p:spTree>
    <p:extLst>
      <p:ext uri="{BB962C8B-B14F-4D97-AF65-F5344CB8AC3E}">
        <p14:creationId xmlns:p14="http://schemas.microsoft.com/office/powerpoint/2010/main" val="230064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marL="0" marR="0" fontAlgn="b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Arial"/>
                <a:cs typeface="Arial"/>
              </a:rPr>
              <a:t>5.1.A1 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Development of </a:t>
            </a:r>
            <a:r>
              <a:rPr lang="en-GB" sz="1600" dirty="0" err="1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melanistic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 insects in polluted areas.</a:t>
            </a:r>
            <a:endParaRPr lang="en-US" sz="1600" dirty="0">
              <a:latin typeface="Arial"/>
              <a:ea typeface="ＭＳ 明朝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" y="419101"/>
            <a:ext cx="4582118" cy="3059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11" y="6581001"/>
            <a:ext cx="5954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http://i.telegraph.co.uk/multimedia/archive/02077/peppered-</a:t>
            </a:r>
            <a:r>
              <a:rPr lang="en-US" sz="1200" dirty="0" smtClean="0">
                <a:hlinkClick r:id="rId3"/>
              </a:rPr>
              <a:t>moth_2077529i.jpg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61" y="419101"/>
            <a:ext cx="4593039" cy="30596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17" y="419101"/>
            <a:ext cx="4550961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Variation: </a:t>
            </a:r>
            <a:r>
              <a:rPr lang="en-US" dirty="0" smtClean="0"/>
              <a:t>Peppered </a:t>
            </a:r>
            <a:r>
              <a:rPr lang="en-US" dirty="0"/>
              <a:t>moths (</a:t>
            </a:r>
            <a:r>
              <a:rPr lang="en-US" i="1" dirty="0" err="1"/>
              <a:t>Biston</a:t>
            </a:r>
            <a:r>
              <a:rPr lang="en-US" i="1" dirty="0"/>
              <a:t> </a:t>
            </a:r>
            <a:r>
              <a:rPr lang="en-US" i="1" dirty="0" err="1"/>
              <a:t>betularia</a:t>
            </a:r>
            <a:r>
              <a:rPr lang="en-US" dirty="0"/>
              <a:t>) </a:t>
            </a:r>
            <a:r>
              <a:rPr lang="en-US" dirty="0" smtClean="0"/>
              <a:t>moths are found in two forms: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3066703"/>
            <a:ext cx="4441289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Normal environment: </a:t>
            </a:r>
            <a:r>
              <a:rPr lang="en-US" dirty="0" smtClean="0"/>
              <a:t>In unpolluted areas tree branches are covered in pale</a:t>
            </a:r>
            <a:r>
              <a:rPr lang="en-US" dirty="0"/>
              <a:t> </a:t>
            </a:r>
            <a:r>
              <a:rPr lang="en-US" dirty="0" err="1" smtClean="0"/>
              <a:t>coloured</a:t>
            </a:r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ichens camouflage for the paler </a:t>
            </a:r>
            <a:r>
              <a:rPr lang="en-US" dirty="0"/>
              <a:t>form (</a:t>
            </a:r>
            <a:r>
              <a:rPr lang="en-US" i="1" dirty="0" err="1"/>
              <a:t>insularia</a:t>
            </a:r>
            <a:r>
              <a:rPr lang="en-US" dirty="0"/>
              <a:t>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45551" y="515171"/>
            <a:ext cx="1608566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dark </a:t>
            </a:r>
            <a:r>
              <a:rPr lang="en-US" dirty="0">
                <a:solidFill>
                  <a:srgbClr val="000000"/>
                </a:solidFill>
              </a:rPr>
              <a:t>form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i="1" dirty="0" err="1">
                <a:solidFill>
                  <a:srgbClr val="000000"/>
                </a:solidFill>
              </a:rPr>
              <a:t>carbonaria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normally very rare.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267032"/>
            <a:ext cx="4431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moths fly at night to try to find a mate, but, during the day they rest on the branches of trees.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190362"/>
            <a:ext cx="444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Selective pressure: </a:t>
            </a:r>
            <a:r>
              <a:rPr lang="en-US" dirty="0"/>
              <a:t>Predation from </a:t>
            </a:r>
            <a:r>
              <a:rPr lang="en-US" dirty="0" smtClean="0"/>
              <a:t>birds (and other animals) whilst resting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50961" y="3548875"/>
            <a:ext cx="4593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Environmental change: </a:t>
            </a:r>
            <a:r>
              <a:rPr lang="en-US" dirty="0" err="1"/>
              <a:t>s</a:t>
            </a:r>
            <a:r>
              <a:rPr lang="en-US" dirty="0" err="1" smtClean="0"/>
              <a:t>ulphur</a:t>
            </a:r>
            <a:r>
              <a:rPr lang="en-US" dirty="0" smtClean="0"/>
              <a:t> </a:t>
            </a:r>
            <a:r>
              <a:rPr lang="en-US" dirty="0"/>
              <a:t>dioxide pollution kills </a:t>
            </a:r>
            <a:r>
              <a:rPr lang="en-US" dirty="0" smtClean="0"/>
              <a:t>the lichens and soot (from coal burning) blackens the tree branches.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92235" y="4504467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Result: </a:t>
            </a:r>
            <a:r>
              <a:rPr lang="en-US" dirty="0" smtClean="0"/>
              <a:t>the </a:t>
            </a:r>
            <a:r>
              <a:rPr lang="en-US" dirty="0"/>
              <a:t>dark moths are well camouflaged from birds against dark tree branches are many survive to </a:t>
            </a:r>
            <a:r>
              <a:rPr lang="en-US" dirty="0" smtClean="0"/>
              <a:t>reproduce, but </a:t>
            </a:r>
            <a:r>
              <a:rPr lang="en-US" dirty="0"/>
              <a:t>l</a:t>
            </a:r>
            <a:r>
              <a:rPr lang="en-US" dirty="0" smtClean="0"/>
              <a:t>ight </a:t>
            </a:r>
            <a:r>
              <a:rPr lang="en-US" dirty="0" err="1"/>
              <a:t>coloured</a:t>
            </a:r>
            <a:r>
              <a:rPr lang="en-US" dirty="0"/>
              <a:t> moths are easily found and predated by birds, few survive to reproduce.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" y="5944802"/>
            <a:ext cx="9164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Evolution: </a:t>
            </a:r>
            <a:r>
              <a:rPr lang="en-US" dirty="0" smtClean="0"/>
              <a:t>over a number of generations </a:t>
            </a:r>
            <a:r>
              <a:rPr lang="en-US" dirty="0"/>
              <a:t>the dark (</a:t>
            </a:r>
            <a:r>
              <a:rPr lang="en-US" i="1" dirty="0" err="1"/>
              <a:t>carbonaria</a:t>
            </a:r>
            <a:r>
              <a:rPr lang="en-US" dirty="0"/>
              <a:t>) form of the peppered moth has increased with </a:t>
            </a:r>
            <a:r>
              <a:rPr lang="en-US" dirty="0" smtClean="0"/>
              <a:t>frequency - </a:t>
            </a:r>
            <a:r>
              <a:rPr lang="en-US" dirty="0"/>
              <a:t>t</a:t>
            </a:r>
            <a:r>
              <a:rPr lang="en-US" dirty="0" smtClean="0"/>
              <a:t>he heritable characteristics of the population have changed.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015" y="2160964"/>
            <a:ext cx="5052548" cy="36757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1915015" y="5828230"/>
            <a:ext cx="5052548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http://peppermoths.weebly.com</a:t>
            </a:r>
            <a:r>
              <a:rPr lang="en-US" sz="1200" dirty="0" smtClean="0">
                <a:hlinkClick r:id="rId6"/>
              </a:rPr>
              <a:t>/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 rot="20949516">
            <a:off x="512530" y="1772644"/>
            <a:ext cx="3747030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Use the animation to find out about evolution in Peppered moths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-4evolution-090827205731-phpapp02_Page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481" y="5706168"/>
            <a:ext cx="4004044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hlinkClick r:id="rId3"/>
              </a:rPr>
              <a:t>http://www.aboutdarwin.com/timeline/time_01.</a:t>
            </a:r>
            <a:r>
              <a:rPr lang="en-US" sz="1300" dirty="0" smtClean="0">
                <a:hlinkClick r:id="rId3"/>
              </a:rPr>
              <a:t>html</a:t>
            </a:r>
            <a:endParaRPr lang="en-US" sz="1300" dirty="0"/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21853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marL="0" marR="0" fontAlgn="b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Arial"/>
                <a:cs typeface="Arial"/>
              </a:rPr>
              <a:t>5.1.A1 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Development of </a:t>
            </a:r>
            <a:r>
              <a:rPr lang="en-GB" sz="1600" dirty="0" err="1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melanistic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 insects in polluted areas.</a:t>
            </a:r>
            <a:endParaRPr lang="en-US" sz="1600" dirty="0">
              <a:latin typeface="Arial"/>
              <a:ea typeface="ＭＳ 明朝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" y="419101"/>
            <a:ext cx="4582118" cy="3059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11" y="6581001"/>
            <a:ext cx="5954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http://i.telegraph.co.uk/multimedia/archive/02077/peppered-</a:t>
            </a:r>
            <a:r>
              <a:rPr lang="en-US" sz="1200" dirty="0" smtClean="0">
                <a:hlinkClick r:id="rId3"/>
              </a:rPr>
              <a:t>moth_2077529i.jpg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61" y="419101"/>
            <a:ext cx="4593039" cy="30596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17" y="419101"/>
            <a:ext cx="4550961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Variation: </a:t>
            </a:r>
            <a:r>
              <a:rPr lang="en-US" dirty="0" smtClean="0"/>
              <a:t>Peppered </a:t>
            </a:r>
            <a:r>
              <a:rPr lang="en-US" dirty="0"/>
              <a:t>moths (</a:t>
            </a:r>
            <a:r>
              <a:rPr lang="en-US" i="1" dirty="0" err="1"/>
              <a:t>Biston</a:t>
            </a:r>
            <a:r>
              <a:rPr lang="en-US" i="1" dirty="0"/>
              <a:t> </a:t>
            </a:r>
            <a:r>
              <a:rPr lang="en-US" i="1" dirty="0" err="1"/>
              <a:t>betularia</a:t>
            </a:r>
            <a:r>
              <a:rPr lang="en-US" dirty="0"/>
              <a:t>) </a:t>
            </a:r>
            <a:r>
              <a:rPr lang="en-US" dirty="0" smtClean="0"/>
              <a:t>moths are found in two forms: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3066703"/>
            <a:ext cx="4441289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Normal environment: </a:t>
            </a:r>
            <a:r>
              <a:rPr lang="en-US" dirty="0" smtClean="0"/>
              <a:t>In unpolluted areas tree branches are covered in pale</a:t>
            </a:r>
            <a:r>
              <a:rPr lang="en-US" dirty="0"/>
              <a:t> </a:t>
            </a:r>
            <a:r>
              <a:rPr lang="en-US" dirty="0" err="1" smtClean="0"/>
              <a:t>coloured</a:t>
            </a:r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ichens camouflage for the paler </a:t>
            </a:r>
            <a:r>
              <a:rPr lang="en-US" dirty="0"/>
              <a:t>form (</a:t>
            </a:r>
            <a:r>
              <a:rPr lang="en-US" i="1" dirty="0" err="1"/>
              <a:t>insularia</a:t>
            </a:r>
            <a:r>
              <a:rPr lang="en-US" dirty="0"/>
              <a:t>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45551" y="515171"/>
            <a:ext cx="1608566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dark </a:t>
            </a:r>
            <a:r>
              <a:rPr lang="en-US" dirty="0">
                <a:solidFill>
                  <a:srgbClr val="000000"/>
                </a:solidFill>
              </a:rPr>
              <a:t>form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i="1" dirty="0" err="1">
                <a:solidFill>
                  <a:srgbClr val="000000"/>
                </a:solidFill>
              </a:rPr>
              <a:t>carbonaria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normally very rare.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267032"/>
            <a:ext cx="4431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moths fly at night to try to find a mate, but, during the day they rest on the branches of trees.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190362"/>
            <a:ext cx="444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Selective pressure: </a:t>
            </a:r>
            <a:r>
              <a:rPr lang="en-US" dirty="0"/>
              <a:t>Predation from </a:t>
            </a:r>
            <a:r>
              <a:rPr lang="en-US" dirty="0" smtClean="0"/>
              <a:t>birds (and other animals) whilst resting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50961" y="3548875"/>
            <a:ext cx="4593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Environmental change: </a:t>
            </a:r>
            <a:r>
              <a:rPr lang="en-US" dirty="0" err="1"/>
              <a:t>s</a:t>
            </a:r>
            <a:r>
              <a:rPr lang="en-US" dirty="0" err="1" smtClean="0"/>
              <a:t>ulphur</a:t>
            </a:r>
            <a:r>
              <a:rPr lang="en-US" dirty="0" smtClean="0"/>
              <a:t> </a:t>
            </a:r>
            <a:r>
              <a:rPr lang="en-US" dirty="0"/>
              <a:t>dioxide pollution kills </a:t>
            </a:r>
            <a:r>
              <a:rPr lang="en-US" dirty="0" smtClean="0"/>
              <a:t>the lichens and soot (from coal burning) blackens the tree branches.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92235" y="4504467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Result: </a:t>
            </a:r>
            <a:r>
              <a:rPr lang="en-US" dirty="0" smtClean="0"/>
              <a:t>the </a:t>
            </a:r>
            <a:r>
              <a:rPr lang="en-US" dirty="0"/>
              <a:t>dark moths are well camouflaged from birds against dark tree branches are many survive to </a:t>
            </a:r>
            <a:r>
              <a:rPr lang="en-US" dirty="0" smtClean="0"/>
              <a:t>reproduce, but </a:t>
            </a:r>
            <a:r>
              <a:rPr lang="en-US" dirty="0"/>
              <a:t>l</a:t>
            </a:r>
            <a:r>
              <a:rPr lang="en-US" dirty="0" smtClean="0"/>
              <a:t>ight </a:t>
            </a:r>
            <a:r>
              <a:rPr lang="en-US" dirty="0" err="1"/>
              <a:t>coloured</a:t>
            </a:r>
            <a:r>
              <a:rPr lang="en-US" dirty="0"/>
              <a:t> moths are easily found and predated by birds, few survive to reproduce.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" y="5944802"/>
            <a:ext cx="9164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Evolution: </a:t>
            </a:r>
            <a:r>
              <a:rPr lang="en-US" dirty="0" smtClean="0"/>
              <a:t>over a number of generations </a:t>
            </a:r>
            <a:r>
              <a:rPr lang="en-US" dirty="0"/>
              <a:t>the dark (</a:t>
            </a:r>
            <a:r>
              <a:rPr lang="en-US" i="1" dirty="0" err="1"/>
              <a:t>carbonaria</a:t>
            </a:r>
            <a:r>
              <a:rPr lang="en-US" dirty="0"/>
              <a:t>) form of the peppered moth has increased with </a:t>
            </a:r>
            <a:r>
              <a:rPr lang="en-US" dirty="0" smtClean="0"/>
              <a:t>frequency - </a:t>
            </a:r>
            <a:r>
              <a:rPr lang="en-US" dirty="0"/>
              <a:t>t</a:t>
            </a:r>
            <a:r>
              <a:rPr lang="en-US" dirty="0" smtClean="0"/>
              <a:t>he heritable characteristics of the population have changed.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marL="0" marR="0" fontAlgn="b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Arial"/>
                <a:cs typeface="Arial"/>
              </a:rPr>
              <a:t>5.1.A1 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Development of </a:t>
            </a:r>
            <a:r>
              <a:rPr lang="en-GB" sz="1600" dirty="0" err="1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melanistic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 insects in polluted areas.</a:t>
            </a:r>
            <a:endParaRPr lang="en-US" sz="1600" dirty="0">
              <a:latin typeface="Arial"/>
              <a:ea typeface="ＭＳ 明朝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" y="419101"/>
            <a:ext cx="4582118" cy="3059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11" y="6581001"/>
            <a:ext cx="5954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http://i.telegraph.co.uk/multimedia/archive/02077/peppered-</a:t>
            </a:r>
            <a:r>
              <a:rPr lang="en-US" sz="1200" dirty="0" smtClean="0">
                <a:hlinkClick r:id="rId3"/>
              </a:rPr>
              <a:t>moth_2077529i.jpg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61" y="419101"/>
            <a:ext cx="4593039" cy="30596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17" y="419101"/>
            <a:ext cx="4550961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Variation: </a:t>
            </a:r>
            <a:r>
              <a:rPr lang="en-US" dirty="0" smtClean="0"/>
              <a:t>Peppered </a:t>
            </a:r>
            <a:r>
              <a:rPr lang="en-US" dirty="0"/>
              <a:t>moths (</a:t>
            </a:r>
            <a:r>
              <a:rPr lang="en-US" i="1" dirty="0" err="1"/>
              <a:t>Biston</a:t>
            </a:r>
            <a:r>
              <a:rPr lang="en-US" i="1" dirty="0"/>
              <a:t> </a:t>
            </a:r>
            <a:r>
              <a:rPr lang="en-US" i="1" dirty="0" err="1"/>
              <a:t>betularia</a:t>
            </a:r>
            <a:r>
              <a:rPr lang="en-US" dirty="0"/>
              <a:t>) </a:t>
            </a:r>
            <a:r>
              <a:rPr lang="en-US" dirty="0" smtClean="0"/>
              <a:t>moths are found in two forms: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3066703"/>
            <a:ext cx="4441289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Normal environment: </a:t>
            </a:r>
            <a:r>
              <a:rPr lang="en-US" dirty="0" smtClean="0"/>
              <a:t>In unpolluted areas tree branches are covered in pale</a:t>
            </a:r>
            <a:r>
              <a:rPr lang="en-US" dirty="0"/>
              <a:t> </a:t>
            </a:r>
            <a:r>
              <a:rPr lang="en-US" dirty="0" err="1" smtClean="0"/>
              <a:t>coloured</a:t>
            </a:r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ichens camouflage for the paler </a:t>
            </a:r>
            <a:r>
              <a:rPr lang="en-US" dirty="0"/>
              <a:t>form (</a:t>
            </a:r>
            <a:r>
              <a:rPr lang="en-US" i="1" dirty="0" err="1"/>
              <a:t>insularia</a:t>
            </a:r>
            <a:r>
              <a:rPr lang="en-US" dirty="0"/>
              <a:t>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45551" y="515171"/>
            <a:ext cx="1608566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dark </a:t>
            </a:r>
            <a:r>
              <a:rPr lang="en-US" dirty="0">
                <a:solidFill>
                  <a:srgbClr val="000000"/>
                </a:solidFill>
              </a:rPr>
              <a:t>form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i="1" dirty="0" err="1">
                <a:solidFill>
                  <a:srgbClr val="000000"/>
                </a:solidFill>
              </a:rPr>
              <a:t>carbonaria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normally very rare.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267032"/>
            <a:ext cx="4431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moths fly at night to try to find a mate, but, during the day they rest on the branches of trees.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190362"/>
            <a:ext cx="444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Selective pressure: </a:t>
            </a:r>
            <a:r>
              <a:rPr lang="en-US" dirty="0"/>
              <a:t>Predation from </a:t>
            </a:r>
            <a:r>
              <a:rPr lang="en-US" dirty="0" smtClean="0"/>
              <a:t>birds (and other animals) whilst resting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50961" y="3548875"/>
            <a:ext cx="4593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Environmental change: </a:t>
            </a:r>
            <a:r>
              <a:rPr lang="en-US" dirty="0" err="1"/>
              <a:t>s</a:t>
            </a:r>
            <a:r>
              <a:rPr lang="en-US" dirty="0" err="1" smtClean="0"/>
              <a:t>ulphur</a:t>
            </a:r>
            <a:r>
              <a:rPr lang="en-US" dirty="0" smtClean="0"/>
              <a:t> </a:t>
            </a:r>
            <a:r>
              <a:rPr lang="en-US" dirty="0"/>
              <a:t>dioxide pollution kills </a:t>
            </a:r>
            <a:r>
              <a:rPr lang="en-US" dirty="0" smtClean="0"/>
              <a:t>the lichens and soot (from coal burning) blackens the tree branches.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92235" y="4504467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Result: </a:t>
            </a:r>
            <a:r>
              <a:rPr lang="en-US" dirty="0" smtClean="0"/>
              <a:t>the </a:t>
            </a:r>
            <a:r>
              <a:rPr lang="en-US" dirty="0"/>
              <a:t>dark moths are well camouflaged from birds against dark tree branches are many survive to </a:t>
            </a:r>
            <a:r>
              <a:rPr lang="en-US" dirty="0" smtClean="0"/>
              <a:t>reproduce, but </a:t>
            </a:r>
            <a:r>
              <a:rPr lang="en-US" dirty="0"/>
              <a:t>l</a:t>
            </a:r>
            <a:r>
              <a:rPr lang="en-US" dirty="0" smtClean="0"/>
              <a:t>ight </a:t>
            </a:r>
            <a:r>
              <a:rPr lang="en-US" dirty="0" err="1"/>
              <a:t>coloured</a:t>
            </a:r>
            <a:r>
              <a:rPr lang="en-US" dirty="0"/>
              <a:t> moths are easily found and predated by birds, few survive to reproduce.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" y="5944802"/>
            <a:ext cx="9164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Evolution: </a:t>
            </a:r>
            <a:r>
              <a:rPr lang="en-US" dirty="0" smtClean="0"/>
              <a:t>over a number of generations </a:t>
            </a:r>
            <a:r>
              <a:rPr lang="en-US" dirty="0"/>
              <a:t>the dark (</a:t>
            </a:r>
            <a:r>
              <a:rPr lang="en-US" i="1" dirty="0" err="1"/>
              <a:t>carbonaria</a:t>
            </a:r>
            <a:r>
              <a:rPr lang="en-US" dirty="0"/>
              <a:t>) form of the peppered moth has increased with </a:t>
            </a:r>
            <a:r>
              <a:rPr lang="en-US" dirty="0" smtClean="0"/>
              <a:t>frequency - </a:t>
            </a:r>
            <a:r>
              <a:rPr lang="en-US" dirty="0"/>
              <a:t>t</a:t>
            </a:r>
            <a:r>
              <a:rPr lang="en-US" dirty="0" smtClean="0"/>
              <a:t>he heritable characteristics of the population have changed.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21187077">
            <a:off x="1495948" y="3155607"/>
            <a:ext cx="6192574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n.b.</a:t>
            </a:r>
            <a:r>
              <a:rPr lang="en-US" dirty="0"/>
              <a:t> Environmental policies </a:t>
            </a:r>
            <a:r>
              <a:rPr lang="en-US" dirty="0" smtClean="0"/>
              <a:t>in Europe have </a:t>
            </a:r>
            <a:r>
              <a:rPr lang="en-US" dirty="0"/>
              <a:t>reduced air pollution and evolution of the peppered moth is now reversing. </a:t>
            </a:r>
          </a:p>
        </p:txBody>
      </p:sp>
    </p:spTree>
    <p:extLst>
      <p:ext uri="{BB962C8B-B14F-4D97-AF65-F5344CB8AC3E}">
        <p14:creationId xmlns:p14="http://schemas.microsoft.com/office/powerpoint/2010/main" val="33945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4"/>
            <a:ext cx="6521397" cy="746554"/>
          </a:xfrm>
        </p:spPr>
        <p:txBody>
          <a:bodyPr/>
          <a:lstStyle/>
          <a:p>
            <a:r>
              <a:rPr lang="en-US" dirty="0" smtClean="0"/>
              <a:t>Bibliography / Acknowledgments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20" y="1000912"/>
            <a:ext cx="5328420" cy="966430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966" y="976660"/>
            <a:ext cx="2695172" cy="2515494"/>
          </a:xfrm>
          <a:prstGeom prst="rect">
            <a:avLst/>
          </a:prstGeom>
        </p:spPr>
      </p:pic>
      <p:pic>
        <p:nvPicPr>
          <p:cNvPr id="7" name="Picture 6" descr="Screen Shot 2014-04-27 at 14.39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7" y="2178578"/>
            <a:ext cx="3176219" cy="4200805"/>
          </a:xfrm>
          <a:prstGeom prst="rect">
            <a:avLst/>
          </a:prstGeom>
        </p:spPr>
      </p:pic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38" y="4106292"/>
            <a:ext cx="825500" cy="825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0646" y="4106292"/>
            <a:ext cx="178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hlinkClick r:id="rId7"/>
              </a:rPr>
              <a:t>Jason de </a:t>
            </a:r>
            <a:r>
              <a:rPr lang="fr-FR" sz="2000" b="1" dirty="0" smtClean="0">
                <a:hlinkClick r:id="rId7"/>
              </a:rPr>
              <a:t>Nys</a:t>
            </a:r>
            <a:endParaRPr lang="fr-FR" sz="2000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202800" y="4051300"/>
            <a:ext cx="2432438" cy="918592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5360" cy="644995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5.2.U1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Natural selection can only occur if there is variation among members of the same species.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5221" y="6280143"/>
            <a:ext cx="2076034" cy="27699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http://youtu.be/</a:t>
            </a:r>
            <a:r>
              <a:rPr lang="en-US" sz="1200" dirty="0" smtClean="0">
                <a:hlinkClick r:id="rId3"/>
              </a:rPr>
              <a:t>uz7U4k522Pg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920944" y="6318924"/>
            <a:ext cx="3497922" cy="222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21853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5.2.U1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Natural selection can only occur if there is variation among members of the same species.</a:t>
            </a:r>
          </a:p>
        </p:txBody>
      </p:sp>
      <p:pic>
        <p:nvPicPr>
          <p:cNvPr id="3" name="Picture 2" descr="5-4evolution-090827205731-phpapp02_Page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77" y="419100"/>
            <a:ext cx="8580622" cy="6438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478" y="2826191"/>
            <a:ext cx="6249257" cy="4057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9969" y="3034535"/>
            <a:ext cx="2804030" cy="175432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harlequin ladybird (</a:t>
            </a:r>
            <a:r>
              <a:rPr lang="en-US" i="1" dirty="0" err="1"/>
              <a:t>Harmonia</a:t>
            </a:r>
            <a:r>
              <a:rPr lang="en-US" i="1" dirty="0"/>
              <a:t> </a:t>
            </a:r>
            <a:r>
              <a:rPr lang="en-US" i="1" dirty="0" err="1"/>
              <a:t>axyridis</a:t>
            </a:r>
            <a:r>
              <a:rPr lang="en-US" dirty="0"/>
              <a:t>) is highly variable in appearance, with over 100 different </a:t>
            </a:r>
            <a:r>
              <a:rPr lang="en-US" dirty="0" err="1"/>
              <a:t>colour</a:t>
            </a:r>
            <a:r>
              <a:rPr lang="en-US" dirty="0"/>
              <a:t> forms reported worldwide.</a:t>
            </a:r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35400" y="6581000"/>
            <a:ext cx="530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6"/>
              </a:rPr>
              <a:t>http://www.arkive.org/harlequin-ladybird/harmonia-axyridis/image-G77560.</a:t>
            </a:r>
            <a:r>
              <a:rPr lang="en-US" sz="1200" dirty="0" smtClean="0">
                <a:hlinkClick r:id="rId6"/>
              </a:rPr>
              <a:t>html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999900"/>
            <a:ext cx="3014877" cy="107721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implication of variation is that some individuals will be more suited to particular conditions and hence more likely to survive.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72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2" name="Picture 1" descr="5-4evolution-090827205731-phpapp02_Page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5360" cy="6446520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2" name="Picture 1" descr="5-4evolution-090827205731-phpapp02_Page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5360" cy="6449959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5.2.U2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Mutation, meiosis and sexual reproduction cause variation between individuals in a species.</a:t>
            </a:r>
          </a:p>
        </p:txBody>
      </p:sp>
      <p:pic>
        <p:nvPicPr>
          <p:cNvPr id="2" name="Picture 1" descr="5-4evolution-090827205731-phpapp02_Page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5360" cy="6449959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6976"/>
      </p:ext>
    </p:extLst>
  </p:cSld>
  <p:clrMapOvr>
    <a:masterClrMapping/>
  </p:clrMapOvr>
</p:sld>
</file>

<file path=ppt/theme/theme1.xml><?xml version="1.0" encoding="utf-8"?>
<a:theme xmlns:a="http://schemas.openxmlformats.org/drawingml/2006/main" name="IB DP Student No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 DP Student Notes.potx</Template>
  <TotalTime>20795</TotalTime>
  <Words>1967</Words>
  <Application>Microsoft Office PowerPoint</Application>
  <PresentationFormat>On-screen Show (4:3)</PresentationFormat>
  <Paragraphs>173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ＭＳ 明朝</vt:lpstr>
      <vt:lpstr>Times New Roman</vt:lpstr>
      <vt:lpstr>IB DP Student Notes</vt:lpstr>
      <vt:lpstr>5.2 Natural selection</vt:lpstr>
      <vt:lpstr>Understandings, Applications and Skills</vt:lpstr>
      <vt:lpstr>Natural Selection Keywords</vt:lpstr>
      <vt:lpstr>PowerPoint Presentation</vt:lpstr>
      <vt:lpstr>5.2.U1 Natural selection can only occur if there is variation among members of the same species.</vt:lpstr>
      <vt:lpstr>5.2.U1 Natural selection can only occur if there is variation among members of the same species.</vt:lpstr>
      <vt:lpstr>5.2.U2 Mutation, meiosis and sexual reproduction cause variation between individuals in a species.</vt:lpstr>
      <vt:lpstr>5.2.U2 Mutation, meiosis and sexual reproduction cause variation between individuals in a species.</vt:lpstr>
      <vt:lpstr>5.2.U2 Mutation, meiosis and sexual reproduction cause variation between individuals in a species.</vt:lpstr>
      <vt:lpstr>5.2.U2 Mutation, meiosis and sexual reproduction cause variation between individuals in a species.</vt:lpstr>
      <vt:lpstr>5.2.U2 Mutation, meiosis and sexual reproduction cause variation between individuals in a species.</vt:lpstr>
      <vt:lpstr>5.2.U2 Mutation, meiosis and sexual reproduction cause variation between individuals in a species.</vt:lpstr>
      <vt:lpstr>5.2.U2 Mutation, meiosis and sexual reproduction cause variation between individuals in a species.</vt:lpstr>
      <vt:lpstr>5.2.U2 Mutation, meiosis and sexual reproduction cause variation between individuals in a species.</vt:lpstr>
      <vt:lpstr>5.2.U2 Mutation, meiosis and sexual reproduction cause variation between individuals in a species.</vt:lpstr>
      <vt:lpstr>5.2.U3 Adaptations are characteristics that make an individual suited to its environment and way of life.</vt:lpstr>
      <vt:lpstr>5.2.U3 Adaptations are characteristics that make an individual suited to its environment and way of life.</vt:lpstr>
      <vt:lpstr>5.2.U3 Adaptations are characteristics that make an individual suited to its environment and way of life.</vt:lpstr>
      <vt:lpstr>5.2.U4 Species tend to produce more offspring than the environment can support.</vt:lpstr>
      <vt:lpstr>5.2.U5 Individuals that are better adapted tend to survive and produce more offspring while the less well adapted tend to die or produce fewer offspring.</vt:lpstr>
      <vt:lpstr>5.2.U5 Individuals that are better adapted tend to survive and produce more offspring while the less well adapted tend to die or produce fewer offspring.</vt:lpstr>
      <vt:lpstr>5.2.U5 Individuals that are better adapted tend to survive and produce more offspring while the less well adapted tend to die or produce fewer offspring.</vt:lpstr>
      <vt:lpstr>5.2.U5 Individuals that are better adapted tend to survive and produce more offspring while the less well adapted tend to die or produce fewer offspring.</vt:lpstr>
      <vt:lpstr>5.2.U5 Individuals that are better adapted tend to survive and produce more offspring while the less well adapted tend to die or produce fewer offspring.</vt:lpstr>
      <vt:lpstr>5.2.U5 Individuals that are better adapted tend to survive and produce more offspring while the less well adapted tend to die or produce fewer offspring.</vt:lpstr>
      <vt:lpstr>5.2.U5 Individuals that are better adapted tend to survive and produce more offspring while the less well adapted tend to die or produce fewer offspring.</vt:lpstr>
      <vt:lpstr>5.2.U6 Individuals that reproduce pass on characteristics to their offspring.</vt:lpstr>
      <vt:lpstr>5.2.U6 Individuals that reproduce pass on characteristics to their offspring.</vt:lpstr>
      <vt:lpstr>5.2.U7 Natural selection increases the frequency of characteristics that make individuals better adapted and decreases the frequency of other characteristics leading to changes within the species.</vt:lpstr>
      <vt:lpstr>5.2.U7 Natural selection increases the frequency of characteristics that make individuals better adapted and decreases the frequency of other characteristics leading to changes within the species.</vt:lpstr>
      <vt:lpstr>5.2.A2 Evolution of antibiotic resistance in bacteria.</vt:lpstr>
      <vt:lpstr>5.2.A2 Evolution of antibiotic resistance in bacteria.</vt:lpstr>
      <vt:lpstr>5.2.A2 Evolution of antibiotic resistance in bacteria.</vt:lpstr>
      <vt:lpstr>5.2.A2 Evolution of antibiotic resistance in bacteria.</vt:lpstr>
      <vt:lpstr>PowerPoint Presentation</vt:lpstr>
      <vt:lpstr>5.2.A1 Changes in beaks of finches on Daphne Major.</vt:lpstr>
      <vt:lpstr>5.2.A1 Changes in beaks of finches on Daphne Major.</vt:lpstr>
      <vt:lpstr>5.2.A1 Changes in beaks of finches on Daphne Major.</vt:lpstr>
      <vt:lpstr>5.1.A1 Development of melanistic insects in polluted areas.</vt:lpstr>
      <vt:lpstr>5.1.A1 Development of melanistic insects in polluted areas.</vt:lpstr>
      <vt:lpstr>5.1.A1 Development of melanistic insects in polluted areas.</vt:lpstr>
      <vt:lpstr>Bibliography / Acknowledgments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Paine</dc:creator>
  <cp:lastModifiedBy>Jaqui O'Connor</cp:lastModifiedBy>
  <cp:revision>653</cp:revision>
  <dcterms:created xsi:type="dcterms:W3CDTF">2014-04-26T01:56:54Z</dcterms:created>
  <dcterms:modified xsi:type="dcterms:W3CDTF">2015-09-13T22:47:26Z</dcterms:modified>
</cp:coreProperties>
</file>