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6" r:id="rId1"/>
  </p:sldMasterIdLst>
  <p:notesMasterIdLst>
    <p:notesMasterId r:id="rId32"/>
  </p:notesMasterIdLst>
  <p:sldIdLst>
    <p:sldId id="294" r:id="rId2"/>
    <p:sldId id="293" r:id="rId3"/>
    <p:sldId id="295" r:id="rId4"/>
    <p:sldId id="289" r:id="rId5"/>
    <p:sldId id="266" r:id="rId6"/>
    <p:sldId id="283" r:id="rId7"/>
    <p:sldId id="284" r:id="rId8"/>
    <p:sldId id="285" r:id="rId9"/>
    <p:sldId id="267" r:id="rId10"/>
    <p:sldId id="290" r:id="rId11"/>
    <p:sldId id="280" r:id="rId12"/>
    <p:sldId id="268" r:id="rId13"/>
    <p:sldId id="278" r:id="rId14"/>
    <p:sldId id="279" r:id="rId15"/>
    <p:sldId id="287" r:id="rId16"/>
    <p:sldId id="288" r:id="rId17"/>
    <p:sldId id="256" r:id="rId18"/>
    <p:sldId id="269" r:id="rId19"/>
    <p:sldId id="270" r:id="rId20"/>
    <p:sldId id="257" r:id="rId21"/>
    <p:sldId id="258" r:id="rId22"/>
    <p:sldId id="259" r:id="rId23"/>
    <p:sldId id="261" r:id="rId24"/>
    <p:sldId id="264" r:id="rId25"/>
    <p:sldId id="260" r:id="rId26"/>
    <p:sldId id="262" r:id="rId27"/>
    <p:sldId id="292" r:id="rId28"/>
    <p:sldId id="291" r:id="rId29"/>
    <p:sldId id="263" r:id="rId30"/>
    <p:sldId id="265" r:id="rId3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45B0E-9B7D-455A-8C58-8ABFF8B9AB54}" type="datetimeFigureOut">
              <a:rPr lang="en-GB" smtClean="0"/>
              <a:pPr/>
              <a:t>03/03/2015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38014-8370-47D6-81A9-FFE2B4F551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235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8014-8370-47D6-81A9-FFE2B4F5519C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8014-8370-47D6-81A9-FFE2B4F5519C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8014-8370-47D6-81A9-FFE2B4F5519C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8014-8370-47D6-81A9-FFE2B4F5519C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8014-8370-47D6-81A9-FFE2B4F5519C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8014-8370-47D6-81A9-FFE2B4F5519C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8014-8370-47D6-81A9-FFE2B4F5519C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8014-8370-47D6-81A9-FFE2B4F5519C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8014-8370-47D6-81A9-FFE2B4F5519C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8014-8370-47D6-81A9-FFE2B4F5519C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8014-8370-47D6-81A9-FFE2B4F5519C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8014-8370-47D6-81A9-FFE2B4F5519C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8014-8370-47D6-81A9-FFE2B4F5519C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8014-8370-47D6-81A9-FFE2B4F5519C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8014-8370-47D6-81A9-FFE2B4F5519C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8014-8370-47D6-81A9-FFE2B4F5519C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8014-8370-47D6-81A9-FFE2B4F5519C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8014-8370-47D6-81A9-FFE2B4F5519C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8014-8370-47D6-81A9-FFE2B4F5519C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8014-8370-47D6-81A9-FFE2B4F5519C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8014-8370-47D6-81A9-FFE2B4F5519C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8014-8370-47D6-81A9-FFE2B4F5519C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8014-8370-47D6-81A9-FFE2B4F5519C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8014-8370-47D6-81A9-FFE2B4F5519C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8014-8370-47D6-81A9-FFE2B4F5519C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8014-8370-47D6-81A9-FFE2B4F5519C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263CDA2-481F-4E84-9E39-E57A02B3993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7890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384E4DF-4489-452D-8B86-78680A85BE2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5389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6C90ADB-3816-4535-B04A-E11E37C44A7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4517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38014-8370-47D6-81A9-FFE2B4F5519C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C256F-981F-4FF9-B310-8A16C8B773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16003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57A4E-E21E-4572-8EC8-B6B430DA0B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65372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460C8-6801-4A53-85FD-59F788B556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2587960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963171-DA24-45CA-8A8E-19DA6FEEEB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8518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90052-F1EE-408A-9AB0-3180DF0999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2264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A940-3946-4CAA-A848-AE5B44900F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243996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A3559-1459-425E-A412-05D7A93B36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353687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97EEE-E6A5-4B26-ABFE-8E111B6809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109859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A636E-F80A-41A7-8179-8804E0FDC8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12955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63D32-100F-4032-B0A1-D21B1ADAE9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160499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9C07C-37F7-471B-A44E-E505B506A7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395797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0B0A7-D7C1-4788-90AC-0922342C18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4255378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B41E1C4-169C-4373-9D81-AB9EDC9490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kkWxUgMHf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ZKIHe2LDP8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science.co.uk/as/module5/succession/index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9.wmf"/><Relationship Id="rId5" Type="http://schemas.openxmlformats.org/officeDocument/2006/relationships/image" Target="../media/image3.jpeg"/><Relationship Id="rId10" Type="http://schemas.openxmlformats.org/officeDocument/2006/relationships/image" Target="../media/image8.g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Succession </a:t>
            </a:r>
            <a:r>
              <a:rPr lang="en-GB" b="1" dirty="0" err="1" smtClean="0"/>
              <a:t>FlipTask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Your task is to learn the basics of succession and its key terminology BEFORE our lesson on it.</a:t>
            </a:r>
          </a:p>
          <a:p>
            <a:pPr>
              <a:buNone/>
            </a:pPr>
            <a:r>
              <a:rPr lang="en-GB" dirty="0" smtClean="0"/>
              <a:t>You may take whatever notes you need from the videos/</a:t>
            </a:r>
            <a:r>
              <a:rPr lang="en-GB" dirty="0" err="1" smtClean="0"/>
              <a:t>powerpoint</a:t>
            </a:r>
            <a:r>
              <a:rPr lang="en-GB" dirty="0" smtClean="0"/>
              <a:t> to bring in to lesson.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HINT: </a:t>
            </a:r>
            <a:r>
              <a:rPr lang="en-GB" dirty="0" smtClean="0"/>
              <a:t>Keywords are very important in this topic and should be clearly defined wherever possible!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778518" cy="3312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332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702030302020204" pitchFamily="66" charset="0"/>
              </a:rPr>
              <a:t>Succession on sand dunes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1341438"/>
            <a:ext cx="9144000" cy="1938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Comic Sans MS" panose="030F0702030302020204" pitchFamily="66" charset="0"/>
              </a:rPr>
              <a:t>Nearest the sea, only a few species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Comic Sans MS" panose="030F0702030302020204" pitchFamily="66" charset="0"/>
              </a:rPr>
              <a:t>can colonise the sand.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Comic Sans MS" panose="030F0702030302020204" pitchFamily="66" charset="0"/>
              </a:rPr>
              <a:t>	</a:t>
            </a:r>
            <a:r>
              <a:rPr lang="en-GB" alt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Why</a:t>
            </a:r>
            <a:r>
              <a:rPr lang="en-GB" alt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702030302020204" pitchFamily="66" charset="0"/>
              </a:rPr>
              <a:t>Succession on sand dunes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1341438"/>
            <a:ext cx="91440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702030302020204" pitchFamily="66" charset="0"/>
              </a:rPr>
              <a:t>Nearest the sea, only a few species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702030302020204" pitchFamily="66" charset="0"/>
              </a:rPr>
              <a:t>can colonise the sand.  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2852738"/>
            <a:ext cx="5751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Sand constantly moves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702030302020204" pitchFamily="66" charset="0"/>
              </a:rPr>
              <a:t>Succession on sand dunes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1341438"/>
            <a:ext cx="91440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702030302020204" pitchFamily="66" charset="0"/>
              </a:rPr>
              <a:t>Nearest the sea, only a few species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702030302020204" pitchFamily="66" charset="0"/>
              </a:rPr>
              <a:t>can colonise the sand.  Why?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2852738"/>
            <a:ext cx="5751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en-GB" altLang="en-US" sz="4000">
                <a:latin typeface="Comic Sans MS" panose="030F0702030302020204" pitchFamily="66" charset="0"/>
              </a:rPr>
              <a:t>Sand constantly moves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042988" y="3860800"/>
            <a:ext cx="61753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en-GB" altLang="en-US" sz="4000" b="1">
                <a:solidFill>
                  <a:srgbClr val="7030A0"/>
                </a:solidFill>
                <a:latin typeface="Comic Sans MS" panose="030F0702030302020204" pitchFamily="66" charset="0"/>
              </a:rPr>
              <a:t>High salt concentration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/>
      <p:bldP spid="61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702030302020204" pitchFamily="66" charset="0"/>
              </a:rPr>
              <a:t>Succession on sand dunes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1341438"/>
            <a:ext cx="91440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702030302020204" pitchFamily="66" charset="0"/>
              </a:rPr>
              <a:t>Nearest the sea, only a few species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702030302020204" pitchFamily="66" charset="0"/>
              </a:rPr>
              <a:t>can colonise the sand.  Why?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2852738"/>
            <a:ext cx="5751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en-GB" altLang="en-US" sz="4000">
                <a:latin typeface="Comic Sans MS" panose="030F0702030302020204" pitchFamily="66" charset="0"/>
              </a:rPr>
              <a:t>Sand constantly moves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42888" y="3706813"/>
            <a:ext cx="59293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en-GB" altLang="en-US" sz="4000">
                <a:latin typeface="Comic Sans MS" panose="030F0702030302020204" pitchFamily="66" charset="0"/>
              </a:rPr>
              <a:t>High salt concentration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984375" y="4652963"/>
            <a:ext cx="5175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GB" sz="4000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freely draining ‘soil’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/>
      <p:bldP spid="6151" grpId="0"/>
      <p:bldP spid="61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702030302020204" pitchFamily="66" charset="0"/>
              </a:rPr>
              <a:t>Succession on sand dunes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1341438"/>
            <a:ext cx="91440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702030302020204" pitchFamily="66" charset="0"/>
              </a:rPr>
              <a:t>Nearest the sea, only a few species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702030302020204" pitchFamily="66" charset="0"/>
              </a:rPr>
              <a:t>can colonise the sand.  Why?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2852738"/>
            <a:ext cx="5751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en-GB" altLang="en-US" sz="4000">
                <a:latin typeface="Comic Sans MS" panose="030F0702030302020204" pitchFamily="66" charset="0"/>
              </a:rPr>
              <a:t>Sand constantly moves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42888" y="3706813"/>
            <a:ext cx="59293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en-GB" altLang="en-US" sz="4000" dirty="0">
                <a:latin typeface="Comic Sans MS" panose="030F0702030302020204" pitchFamily="66" charset="0"/>
              </a:rPr>
              <a:t>High salt concentration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9512" y="4548718"/>
            <a:ext cx="5175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GB" sz="4000" dirty="0">
                <a:latin typeface="Comic Sans MS" pitchFamily="66" charset="0"/>
              </a:rPr>
              <a:t> freely draining ‘soil’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4788024" y="2852738"/>
            <a:ext cx="4104456" cy="283232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types of factors are these?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61315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/>
      <p:bldP spid="6151" grpId="0"/>
      <p:bldP spid="6153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Comic Sans MS" panose="030F0702030302020204" pitchFamily="66" charset="0"/>
              </a:rPr>
              <a:t>Succession on sand dunes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1341438"/>
            <a:ext cx="9144000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latin typeface="Comic Sans MS" panose="030F0702030302020204" pitchFamily="66" charset="0"/>
              </a:rPr>
              <a:t>In the earliest stages succession in limited by abiotic factors</a:t>
            </a:r>
            <a:endParaRPr lang="en-GB" alt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353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678180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702030302020204" pitchFamily="66" charset="0"/>
              </a:rPr>
              <a:t>Succession on sand dunes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0" y="981075"/>
            <a:ext cx="91440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702030302020204" pitchFamily="66" charset="0"/>
              </a:rPr>
              <a:t>Very specialised species live in this area, they are called </a:t>
            </a:r>
            <a:r>
              <a:rPr lang="en-GB" altLang="en-US" sz="4000" b="1">
                <a:solidFill>
                  <a:srgbClr val="FF0000"/>
                </a:solidFill>
                <a:latin typeface="Comic Sans MS" panose="030F0702030302020204" pitchFamily="66" charset="0"/>
              </a:rPr>
              <a:t>PIONEERS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25654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702030302020204" pitchFamily="66" charset="0"/>
              </a:rPr>
              <a:t>These species are show xeromorphic &amp; halophytic characteristics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0" y="4221163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Char char="•"/>
            </a:pPr>
            <a:r>
              <a:rPr lang="en-GB" altLang="en-US" sz="4000">
                <a:latin typeface="Comic Sans MS" panose="030F0702030302020204" pitchFamily="66" charset="0"/>
              </a:rPr>
              <a:t>Sea rocket (</a:t>
            </a:r>
            <a:r>
              <a:rPr lang="en-GB" altLang="en-US" sz="4000" i="1">
                <a:latin typeface="Comic Sans MS" panose="030F0702030302020204" pitchFamily="66" charset="0"/>
              </a:rPr>
              <a:t>Cakile maritima</a:t>
            </a:r>
            <a:r>
              <a:rPr lang="en-GB" altLang="en-US" sz="400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0" y="522922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Char char="•"/>
            </a:pPr>
            <a:r>
              <a:rPr lang="en-GB" altLang="en-US" sz="4000">
                <a:latin typeface="Comic Sans MS" panose="030F0702030302020204" pitchFamily="66" charset="0"/>
              </a:rPr>
              <a:t>Sea holly (</a:t>
            </a:r>
            <a:r>
              <a:rPr lang="en-GB" altLang="en-US" sz="4000" i="1">
                <a:latin typeface="Comic Sans MS" panose="030F0702030302020204" pitchFamily="66" charset="0"/>
              </a:rPr>
              <a:t>Eryngium maritimum</a:t>
            </a:r>
            <a:r>
              <a:rPr lang="en-GB" altLang="en-US" sz="4000">
                <a:latin typeface="Comic Sans MS" panose="030F0702030302020204" pitchFamily="66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sea_holly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5438" y="1196975"/>
            <a:ext cx="6096000" cy="45720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0"/>
            <a:ext cx="4643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bg1"/>
                </a:solidFill>
                <a:latin typeface="Comic Sans MS" panose="030F0702030302020204" pitchFamily="66" charset="0"/>
              </a:rPr>
              <a:t>Sea holly…………..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116013" y="246063"/>
            <a:ext cx="6480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702030302020204" pitchFamily="66" charset="0"/>
              </a:rPr>
              <a:t>……………… pioneer species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690688" y="5853113"/>
            <a:ext cx="5905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702030302020204" pitchFamily="66" charset="0"/>
              </a:rPr>
              <a:t>………of sand dunes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2" grpId="1"/>
      <p:bldP spid="4103" grpId="0"/>
      <p:bldP spid="41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Succession Videos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400" dirty="0" smtClean="0">
                <a:hlinkClick r:id="rId3"/>
              </a:rPr>
              <a:t>QUICK INTRO:</a:t>
            </a:r>
          </a:p>
          <a:p>
            <a:pPr>
              <a:buNone/>
            </a:pPr>
            <a:r>
              <a:rPr lang="en-GB" sz="2400" dirty="0" smtClean="0">
                <a:hlinkClick r:id="rId3"/>
              </a:rPr>
              <a:t>https://www.youtube.com/watch?v=9kkWxUgMHfA</a:t>
            </a:r>
            <a:r>
              <a:rPr lang="en-GB" sz="2400" dirty="0" smtClean="0"/>
              <a:t> </a:t>
            </a:r>
          </a:p>
          <a:p>
            <a:pPr>
              <a:buNone/>
            </a:pPr>
            <a:endParaRPr lang="en-GB" sz="2400" dirty="0" smtClean="0">
              <a:hlinkClick r:id="rId4"/>
            </a:endParaRPr>
          </a:p>
          <a:p>
            <a:pPr>
              <a:buNone/>
            </a:pPr>
            <a:r>
              <a:rPr lang="en-GB" sz="2400" dirty="0" smtClean="0">
                <a:hlinkClick r:id="rId4"/>
              </a:rPr>
              <a:t>CRASH COURSE:</a:t>
            </a:r>
          </a:p>
          <a:p>
            <a:pPr>
              <a:buNone/>
            </a:pPr>
            <a:r>
              <a:rPr lang="en-GB" sz="2400" dirty="0" smtClean="0">
                <a:hlinkClick r:id="rId4"/>
              </a:rPr>
              <a:t>https://www.youtube.com/watch?v=jZKIHe2LDP8</a:t>
            </a:r>
            <a:r>
              <a:rPr lang="en-GB" sz="2400" dirty="0" smtClean="0"/>
              <a:t> </a:t>
            </a:r>
          </a:p>
          <a:p>
            <a:pPr>
              <a:buNone/>
            </a:pPr>
            <a:endParaRPr lang="en-GB" sz="2400" dirty="0" smtClean="0">
              <a:hlinkClick r:id="rId3"/>
            </a:endParaRPr>
          </a:p>
          <a:p>
            <a:pPr>
              <a:buNone/>
            </a:pPr>
            <a:r>
              <a:rPr lang="en-GB" sz="2400" dirty="0" smtClean="0">
                <a:hlinkClick r:id="rId3"/>
              </a:rPr>
              <a:t>BOZEMAN: </a:t>
            </a:r>
          </a:p>
          <a:p>
            <a:pPr>
              <a:buNone/>
            </a:pPr>
            <a:r>
              <a:rPr lang="en-GB" sz="2400" dirty="0" smtClean="0">
                <a:hlinkClick r:id="rId3"/>
              </a:rPr>
              <a:t>https://www.youtube.com/watch?v=V49IovRSJDs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0700"/>
            <a:ext cx="6743700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7063"/>
            <a:ext cx="784860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418013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286000" y="3810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Times New Roman" panose="02020603050405020304" pitchFamily="18" charset="0"/>
              </a:rPr>
              <a:t>Marram grass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715000" y="2209800"/>
            <a:ext cx="2667000" cy="448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GB" altLang="en-US" sz="2000">
                <a:latin typeface="Times New Roman" panose="02020603050405020304" pitchFamily="18" charset="0"/>
              </a:rPr>
              <a:t>Marram Grass stabilizes the sand some distance below the surface because of its deep vertical root system and extensive horizontal root network. 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GB" altLang="en-US" sz="2000">
                <a:latin typeface="Times New Roman" panose="02020603050405020304" pitchFamily="18" charset="0"/>
              </a:rPr>
              <a:t>The clumps of Marram Grass are continually buried, only to regrow up through the newly deposited sand.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37356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85800"/>
            <a:ext cx="35909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295400" y="5410200"/>
            <a:ext cx="6367463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GB" altLang="en-US" sz="2000">
                <a:latin typeface="Arial" panose="020B0604020202020204" pitchFamily="34" charset="0"/>
              </a:rPr>
              <a:t>Spurges will colonize the hotter, drier slopes of the dunes. They have fleshy, waxy leaves with a high capacity for water storage.</a:t>
            </a:r>
            <a:endParaRPr lang="en-GB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1663"/>
            <a:ext cx="4076700" cy="368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438400" y="49530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Times New Roman" panose="02020603050405020304" pitchFamily="18" charset="0"/>
              </a:rPr>
              <a:t>Sea buckthorn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6019800" cy="450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6004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685800" y="228600"/>
            <a:ext cx="430847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</a:rPr>
              <a:t>The dunes by now have a more or less continuous plant cover, effectively anchoring the dune sand in one </a:t>
            </a:r>
            <a:r>
              <a:rPr lang="en-GB" altLang="en-US" sz="2000" dirty="0" smtClean="0">
                <a:latin typeface="Arial" panose="020B0604020202020204" pitchFamily="34" charset="0"/>
              </a:rPr>
              <a:t>place so there is now a ‘soil’ for further plants to colonise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6172200" y="3657600"/>
            <a:ext cx="27908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GB" altLang="en-US" sz="2400" b="1">
                <a:solidFill>
                  <a:srgbClr val="000080"/>
                </a:solidFill>
                <a:latin typeface="Arial" panose="020B0604020202020204" pitchFamily="34" charset="0"/>
              </a:rPr>
              <a:t>Pyramidal Orchid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5762625" cy="41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3733800" y="5410200"/>
            <a:ext cx="13208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GB" altLang="en-US" sz="2400" b="1">
                <a:solidFill>
                  <a:srgbClr val="000080"/>
                </a:solidFill>
                <a:latin typeface="Arial" panose="020B0604020202020204" pitchFamily="34" charset="0"/>
              </a:rPr>
              <a:t>Heather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932040" y="2420888"/>
            <a:ext cx="4104456" cy="283232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other factors might now be limiting the heather?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i="1" dirty="0" smtClean="0"/>
              <a:t>Outline </a:t>
            </a:r>
            <a:r>
              <a:rPr lang="en-GB" sz="2800" i="1" dirty="0"/>
              <a:t>the changes in species diversity and production during primary succession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i="1" dirty="0" smtClean="0"/>
              <a:t>Species </a:t>
            </a:r>
            <a:r>
              <a:rPr lang="en-GB" sz="2000" i="1" dirty="0"/>
              <a:t>diversity</a:t>
            </a:r>
            <a:r>
              <a:rPr lang="en-GB" sz="2000" dirty="0"/>
              <a:t> will increase as primary succession proceeds</a:t>
            </a:r>
          </a:p>
          <a:p>
            <a:pPr lvl="1"/>
            <a:r>
              <a:rPr lang="en-GB" sz="2000" dirty="0"/>
              <a:t>Only a few species (lichen and moss) are capable of living in environments that have never sustained life before (pioneer species)</a:t>
            </a:r>
          </a:p>
          <a:p>
            <a:pPr lvl="1"/>
            <a:r>
              <a:rPr lang="en-GB" sz="2000" dirty="0"/>
              <a:t>As these species alter the environment, it becomes more habitable, leading to a larger diversity of species colonising the region</a:t>
            </a:r>
          </a:p>
          <a:p>
            <a:r>
              <a:rPr lang="en-GB" sz="2000" i="1" dirty="0"/>
              <a:t>Production</a:t>
            </a:r>
            <a:r>
              <a:rPr lang="en-GB" sz="2000" dirty="0"/>
              <a:t> – an increase in biomass or available energy – will also increase as primary succession proceeds</a:t>
            </a:r>
          </a:p>
          <a:p>
            <a:pPr lvl="1"/>
            <a:r>
              <a:rPr lang="en-GB" sz="2000" dirty="0"/>
              <a:t>In early succession, there are few plants, so gross production and net production are low</a:t>
            </a:r>
          </a:p>
          <a:p>
            <a:pPr lvl="1"/>
            <a:r>
              <a:rPr lang="en-GB" sz="2000" dirty="0"/>
              <a:t>As the number and density of plant species increases with more soil, productivity also becomes greater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273710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i="1" dirty="0" smtClean="0"/>
              <a:t>Explain </a:t>
            </a:r>
            <a:r>
              <a:rPr lang="en-GB" sz="2400" i="1" dirty="0"/>
              <a:t>the effects of living organisms on the abiotic environment, with reference to the changes occurring during primary succession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Primary succession begins on new land, with pioneer species breaking down substrate to create organic soil</a:t>
            </a:r>
          </a:p>
          <a:p>
            <a:r>
              <a:rPr lang="en-GB" sz="2000" dirty="0"/>
              <a:t>As plant species colonise the area, the litter produced by their growth and their decomposing remains will cause the following changes:</a:t>
            </a:r>
          </a:p>
          <a:p>
            <a:pPr lvl="1"/>
            <a:r>
              <a:rPr lang="en-GB" sz="2000" dirty="0"/>
              <a:t>Will increase soil depth (adds humus to soil)</a:t>
            </a:r>
          </a:p>
          <a:p>
            <a:pPr lvl="1"/>
            <a:r>
              <a:rPr lang="en-GB" sz="2000" dirty="0"/>
              <a:t>Will increase soil mineral content (and break down rock through root growth)</a:t>
            </a:r>
          </a:p>
          <a:p>
            <a:pPr lvl="1"/>
            <a:r>
              <a:rPr lang="en-GB" sz="2000" dirty="0"/>
              <a:t>Will aerate soil and alter the soil pH</a:t>
            </a:r>
          </a:p>
          <a:p>
            <a:pPr lvl="1"/>
            <a:r>
              <a:rPr lang="en-GB" sz="2000" dirty="0"/>
              <a:t>Will improve soil water retention and reduce draining</a:t>
            </a:r>
          </a:p>
          <a:p>
            <a:r>
              <a:rPr lang="en-GB" sz="2000" dirty="0"/>
              <a:t>This will allow for the growth of larger plants, which will provide shade and reduce erosion through the binding action of their roots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4125392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9163"/>
            <a:ext cx="515302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04800" y="4876800"/>
            <a:ext cx="93106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Arial" panose="020B0604020202020204" pitchFamily="34" charset="0"/>
              </a:rPr>
              <a:t>Bushes will develop on the tops and in the hollows of the dunes. These will include species such as</a:t>
            </a:r>
            <a:endParaRPr lang="en-GB" altLang="en-US" sz="2000">
              <a:latin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GB" altLang="en-US" sz="2000" b="1">
                <a:solidFill>
                  <a:srgbClr val="000080"/>
                </a:solidFill>
                <a:latin typeface="Arial" panose="020B0604020202020204" pitchFamily="34" charset="0"/>
              </a:rPr>
              <a:t>Hawthorn</a:t>
            </a:r>
            <a:r>
              <a:rPr lang="en-GB" altLang="en-US" sz="2000">
                <a:solidFill>
                  <a:srgbClr val="000080"/>
                </a:solidFill>
                <a:latin typeface="Arial" panose="020B0604020202020204" pitchFamily="34" charset="0"/>
              </a:rPr>
              <a:t>, </a:t>
            </a:r>
            <a:r>
              <a:rPr lang="en-GB" altLang="en-US" sz="2000" b="1">
                <a:solidFill>
                  <a:srgbClr val="000080"/>
                </a:solidFill>
                <a:latin typeface="Arial" panose="020B0604020202020204" pitchFamily="34" charset="0"/>
              </a:rPr>
              <a:t>Elder</a:t>
            </a:r>
            <a:r>
              <a:rPr lang="en-GB" altLang="en-US" sz="2000">
                <a:solidFill>
                  <a:srgbClr val="000080"/>
                </a:solidFill>
                <a:latin typeface="Arial" panose="020B0604020202020204" pitchFamily="34" charset="0"/>
              </a:rPr>
              <a:t>,</a:t>
            </a:r>
            <a:r>
              <a:rPr lang="en-GB" altLang="en-US" sz="2000" b="1">
                <a:solidFill>
                  <a:srgbClr val="000080"/>
                </a:solidFill>
                <a:latin typeface="Arial" panose="020B0604020202020204" pitchFamily="34" charset="0"/>
              </a:rPr>
              <a:t> Brambles</a:t>
            </a:r>
            <a:endParaRPr lang="en-GB" altLang="en-US" sz="2400" i="1">
              <a:solidFill>
                <a:srgbClr val="00008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Succession Animation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mtClean="0">
                <a:hlinkClick r:id="rId3"/>
              </a:rPr>
              <a:t>http</a:t>
            </a:r>
            <a:r>
              <a:rPr lang="en-GB" smtClean="0">
                <a:hlinkClick r:id="rId3"/>
              </a:rPr>
              <a:t>://</a:t>
            </a:r>
            <a:r>
              <a:rPr lang="en-GB" smtClean="0">
                <a:hlinkClick r:id="rId3"/>
              </a:rPr>
              <a:t>www.kscience.co.uk/as/module5/succession/index.htm</a:t>
            </a:r>
            <a:r>
              <a:rPr lang="en-GB" smtClean="0"/>
              <a:t> </a:t>
            </a:r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156176" y="4797152"/>
            <a:ext cx="2362200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Times New Roman" panose="02020603050405020304" pitchFamily="18" charset="0"/>
              </a:rPr>
              <a:t>Climax community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5805264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Biotic competition is now an important factor within and between species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92696"/>
          </a:xfrm>
        </p:spPr>
        <p:txBody>
          <a:bodyPr/>
          <a:lstStyle/>
          <a:p>
            <a:r>
              <a:rPr lang="en-GB" b="1" dirty="0" smtClean="0"/>
              <a:t>Objectives</a:t>
            </a:r>
            <a:endParaRPr lang="en-GB" b="1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51520" y="1340768"/>
            <a:ext cx="86409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14.	Define succession </a:t>
            </a: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as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change in structure and species composition of a community over time.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15.	Describe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primary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succession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refers to the introduction of plants/ animals into areas that have not previously been colonised whereas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secondary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succession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refers to the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reintroduction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of organisms into a bare habitat previously occupied by plant and animals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16.	</a:t>
            </a:r>
            <a:r>
              <a:rPr lang="en-GB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State that the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stages in a succession when particular communities dominate are known as </a:t>
            </a:r>
            <a:r>
              <a:rPr kumimoji="0" lang="en-GB" sz="2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seres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17.	Describe succession as changes in community structure and function until a community reaches a </a:t>
            </a: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climax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of succession known as the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climax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community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18.	Explain the changes which take place in succession from bare rock to grassland to scrub to woodland, understanding that species diversity increases as does the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stability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of the community.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824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fi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8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1268413"/>
            <a:ext cx="882015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702030302020204" pitchFamily="66" charset="0"/>
              </a:rPr>
              <a:t>Succession –   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4652963"/>
            <a:ext cx="91440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702030302020204" pitchFamily="66" charset="0"/>
              </a:rPr>
              <a:t>is the gradual directional change of a community over time’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21"/>
          <p:cNvGrpSpPr>
            <a:grpSpLocks/>
          </p:cNvGrpSpPr>
          <p:nvPr/>
        </p:nvGrpSpPr>
        <p:grpSpPr bwMode="auto">
          <a:xfrm>
            <a:off x="0" y="4797425"/>
            <a:ext cx="2843213" cy="2030413"/>
            <a:chOff x="0" y="4797425"/>
            <a:chExt cx="2843213" cy="2030413"/>
          </a:xfrm>
        </p:grpSpPr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0" y="4797425"/>
            <a:ext cx="2843213" cy="2030413"/>
          </p:xfrm>
          <a:graphic>
            <a:graphicData uri="http://schemas.openxmlformats.org/presentationml/2006/ole">
              <p:oleObj spid="_x0000_s35845" name="Bitmap Image" r:id="rId4" imgW="1457143" imgH="1095528" progId="PBrush">
                <p:embed/>
              </p:oleObj>
            </a:graphicData>
          </a:graphic>
        </p:graphicFrame>
        <p:sp>
          <p:nvSpPr>
            <p:cNvPr id="3105" name="Text Box 16"/>
            <p:cNvSpPr txBox="1">
              <a:spLocks noChangeArrowheads="1"/>
            </p:cNvSpPr>
            <p:nvPr/>
          </p:nvSpPr>
          <p:spPr bwMode="auto">
            <a:xfrm>
              <a:off x="1619250" y="6381750"/>
              <a:ext cx="1223963" cy="396875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2000"/>
                <a:t>Bare Rock</a:t>
              </a:r>
              <a:endParaRPr lang="en-US" altLang="en-US" sz="2000"/>
            </a:p>
          </p:txBody>
        </p:sp>
      </p:grpSp>
      <p:grpSp>
        <p:nvGrpSpPr>
          <p:cNvPr id="3076" name="Group 26"/>
          <p:cNvGrpSpPr>
            <a:grpSpLocks/>
          </p:cNvGrpSpPr>
          <p:nvPr/>
        </p:nvGrpSpPr>
        <p:grpSpPr bwMode="auto">
          <a:xfrm>
            <a:off x="1116013" y="3860800"/>
            <a:ext cx="2663825" cy="2089150"/>
            <a:chOff x="1116013" y="3860800"/>
            <a:chExt cx="2663825" cy="2089150"/>
          </a:xfrm>
        </p:grpSpPr>
        <p:grpSp>
          <p:nvGrpSpPr>
            <p:cNvPr id="3101" name="Group 22"/>
            <p:cNvGrpSpPr>
              <a:grpSpLocks/>
            </p:cNvGrpSpPr>
            <p:nvPr/>
          </p:nvGrpSpPr>
          <p:grpSpPr bwMode="auto">
            <a:xfrm>
              <a:off x="1187450" y="3860800"/>
              <a:ext cx="2592388" cy="2089150"/>
              <a:chOff x="1187450" y="3860800"/>
              <a:chExt cx="2592388" cy="2089150"/>
            </a:xfrm>
          </p:grpSpPr>
          <p:pic>
            <p:nvPicPr>
              <p:cNvPr id="3103" name="Picture 5" descr="moosesand lichens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450" y="3860800"/>
                <a:ext cx="2592388" cy="208915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04" name="Text Box 17"/>
              <p:cNvSpPr txBox="1">
                <a:spLocks noChangeArrowheads="1"/>
              </p:cNvSpPr>
              <p:nvPr/>
            </p:nvSpPr>
            <p:spPr bwMode="auto">
              <a:xfrm>
                <a:off x="2051050" y="5553075"/>
                <a:ext cx="1692275" cy="396875"/>
              </a:xfrm>
              <a:prstGeom prst="rect">
                <a:avLst/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altLang="en-US" sz="2000"/>
                  <a:t>Lichen &amp; Moss</a:t>
                </a:r>
                <a:endParaRPr lang="en-US" altLang="en-US" sz="2000"/>
              </a:p>
            </p:txBody>
          </p:sp>
        </p:grpSp>
        <p:sp>
          <p:nvSpPr>
            <p:cNvPr id="3102" name="AutoShape 14"/>
            <p:cNvSpPr>
              <a:spLocks noChangeArrowheads="1"/>
            </p:cNvSpPr>
            <p:nvPr/>
          </p:nvSpPr>
          <p:spPr bwMode="auto">
            <a:xfrm rot="-1753924">
              <a:off x="1116013" y="5445125"/>
              <a:ext cx="1008062" cy="431800"/>
            </a:xfrm>
            <a:prstGeom prst="rightArrow">
              <a:avLst>
                <a:gd name="adj1" fmla="val 50000"/>
                <a:gd name="adj2" fmla="val 5836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3077" name="Group 27"/>
          <p:cNvGrpSpPr>
            <a:grpSpLocks/>
          </p:cNvGrpSpPr>
          <p:nvPr/>
        </p:nvGrpSpPr>
        <p:grpSpPr bwMode="auto">
          <a:xfrm>
            <a:off x="2484438" y="3284538"/>
            <a:ext cx="2447925" cy="1751012"/>
            <a:chOff x="2484438" y="3284538"/>
            <a:chExt cx="2447925" cy="1751012"/>
          </a:xfrm>
        </p:grpSpPr>
        <p:grpSp>
          <p:nvGrpSpPr>
            <p:cNvPr id="3097" name="Group 23"/>
            <p:cNvGrpSpPr>
              <a:grpSpLocks/>
            </p:cNvGrpSpPr>
            <p:nvPr/>
          </p:nvGrpSpPr>
          <p:grpSpPr bwMode="auto">
            <a:xfrm>
              <a:off x="2627313" y="3284538"/>
              <a:ext cx="2305050" cy="1751012"/>
              <a:chOff x="2627313" y="3284538"/>
              <a:chExt cx="2305050" cy="1751012"/>
            </a:xfrm>
          </p:grpSpPr>
          <p:pic>
            <p:nvPicPr>
              <p:cNvPr id="3099" name="Picture 2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125" t="12953" r="23421" b="12587"/>
              <a:stretch>
                <a:fillRect/>
              </a:stretch>
            </p:blipFill>
            <p:spPr bwMode="auto">
              <a:xfrm>
                <a:off x="2627313" y="3284538"/>
                <a:ext cx="2305050" cy="175101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00" name="Text Box 18"/>
              <p:cNvSpPr txBox="1">
                <a:spLocks noChangeArrowheads="1"/>
              </p:cNvSpPr>
              <p:nvPr/>
            </p:nvSpPr>
            <p:spPr bwMode="auto">
              <a:xfrm>
                <a:off x="4140200" y="4616450"/>
                <a:ext cx="790575" cy="396875"/>
              </a:xfrm>
              <a:prstGeom prst="rect">
                <a:avLst/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altLang="en-US" sz="2000"/>
                  <a:t>Grass</a:t>
                </a:r>
                <a:endParaRPr lang="en-US" altLang="en-US" sz="2000"/>
              </a:p>
            </p:txBody>
          </p:sp>
        </p:grpSp>
        <p:sp>
          <p:nvSpPr>
            <p:cNvPr id="3098" name="AutoShape 12"/>
            <p:cNvSpPr>
              <a:spLocks noChangeArrowheads="1"/>
            </p:cNvSpPr>
            <p:nvPr/>
          </p:nvSpPr>
          <p:spPr bwMode="auto">
            <a:xfrm rot="-1990321">
              <a:off x="2484438" y="4510088"/>
              <a:ext cx="1008062" cy="431800"/>
            </a:xfrm>
            <a:prstGeom prst="rightArrow">
              <a:avLst>
                <a:gd name="adj1" fmla="val 50000"/>
                <a:gd name="adj2" fmla="val 5836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3078" name="Group 28"/>
          <p:cNvGrpSpPr>
            <a:grpSpLocks/>
          </p:cNvGrpSpPr>
          <p:nvPr/>
        </p:nvGrpSpPr>
        <p:grpSpPr bwMode="auto">
          <a:xfrm>
            <a:off x="3924300" y="2162175"/>
            <a:ext cx="2663825" cy="1914525"/>
            <a:chOff x="3924300" y="2162175"/>
            <a:chExt cx="2663825" cy="1914525"/>
          </a:xfrm>
        </p:grpSpPr>
        <p:grpSp>
          <p:nvGrpSpPr>
            <p:cNvPr id="3093" name="Group 24"/>
            <p:cNvGrpSpPr>
              <a:grpSpLocks/>
            </p:cNvGrpSpPr>
            <p:nvPr/>
          </p:nvGrpSpPr>
          <p:grpSpPr bwMode="auto">
            <a:xfrm>
              <a:off x="3924300" y="2162175"/>
              <a:ext cx="2663825" cy="1914525"/>
              <a:chOff x="3924300" y="2162175"/>
              <a:chExt cx="2663825" cy="1914525"/>
            </a:xfrm>
          </p:grpSpPr>
          <p:pic>
            <p:nvPicPr>
              <p:cNvPr id="3095" name="Picture 2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4300" y="2162175"/>
                <a:ext cx="2663825" cy="1914525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96" name="Text Box 19"/>
              <p:cNvSpPr txBox="1">
                <a:spLocks noChangeArrowheads="1"/>
              </p:cNvSpPr>
              <p:nvPr/>
            </p:nvSpPr>
            <p:spPr bwMode="auto">
              <a:xfrm>
                <a:off x="4427538" y="3679825"/>
                <a:ext cx="2160587" cy="396875"/>
              </a:xfrm>
              <a:prstGeom prst="rect">
                <a:avLst/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altLang="en-US" sz="2000"/>
                  <a:t>Herbaceous Plants</a:t>
                </a:r>
                <a:endParaRPr lang="en-US" altLang="en-US" sz="2000"/>
              </a:p>
            </p:txBody>
          </p:sp>
        </p:grpSp>
        <p:sp>
          <p:nvSpPr>
            <p:cNvPr id="3094" name="AutoShape 15"/>
            <p:cNvSpPr>
              <a:spLocks noChangeArrowheads="1"/>
            </p:cNvSpPr>
            <p:nvPr/>
          </p:nvSpPr>
          <p:spPr bwMode="auto">
            <a:xfrm rot="-2075121">
              <a:off x="3924300" y="3429000"/>
              <a:ext cx="1008063" cy="431800"/>
            </a:xfrm>
            <a:prstGeom prst="rightArrow">
              <a:avLst>
                <a:gd name="adj1" fmla="val 50000"/>
                <a:gd name="adj2" fmla="val 5836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5292725" y="919163"/>
            <a:ext cx="2806700" cy="2005012"/>
            <a:chOff x="5292725" y="919163"/>
            <a:chExt cx="2806700" cy="2005012"/>
          </a:xfrm>
        </p:grpSpPr>
        <p:grpSp>
          <p:nvGrpSpPr>
            <p:cNvPr id="3089" name="Group 25"/>
            <p:cNvGrpSpPr>
              <a:grpSpLocks/>
            </p:cNvGrpSpPr>
            <p:nvPr/>
          </p:nvGrpSpPr>
          <p:grpSpPr bwMode="auto">
            <a:xfrm>
              <a:off x="5364163" y="919163"/>
              <a:ext cx="2735262" cy="2005012"/>
              <a:chOff x="5364163" y="919163"/>
              <a:chExt cx="2735262" cy="2005012"/>
            </a:xfrm>
          </p:grpSpPr>
          <p:pic>
            <p:nvPicPr>
              <p:cNvPr id="3091" name="Picture 2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4163" y="919163"/>
                <a:ext cx="2735262" cy="200501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92" name="Text Box 20"/>
              <p:cNvSpPr txBox="1">
                <a:spLocks noChangeArrowheads="1"/>
              </p:cNvSpPr>
              <p:nvPr/>
            </p:nvSpPr>
            <p:spPr bwMode="auto">
              <a:xfrm>
                <a:off x="7164388" y="2527300"/>
                <a:ext cx="935037" cy="396875"/>
              </a:xfrm>
              <a:prstGeom prst="rect">
                <a:avLst/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altLang="en-US" sz="2000"/>
                  <a:t>Shrubs</a:t>
                </a:r>
                <a:endParaRPr lang="en-US" altLang="en-US" sz="2000"/>
              </a:p>
            </p:txBody>
          </p:sp>
        </p:grpSp>
        <p:sp>
          <p:nvSpPr>
            <p:cNvPr id="3090" name="AutoShape 27"/>
            <p:cNvSpPr>
              <a:spLocks noChangeArrowheads="1"/>
            </p:cNvSpPr>
            <p:nvPr/>
          </p:nvSpPr>
          <p:spPr bwMode="auto">
            <a:xfrm rot="-2075121">
              <a:off x="5292725" y="2420938"/>
              <a:ext cx="1008063" cy="431800"/>
            </a:xfrm>
            <a:prstGeom prst="rightArrow">
              <a:avLst>
                <a:gd name="adj1" fmla="val 50000"/>
                <a:gd name="adj2" fmla="val 5836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6516688" y="0"/>
            <a:ext cx="2663825" cy="1989138"/>
            <a:chOff x="6516688" y="0"/>
            <a:chExt cx="2663825" cy="1989138"/>
          </a:xfrm>
        </p:grpSpPr>
        <p:pic>
          <p:nvPicPr>
            <p:cNvPr id="3086" name="Picture 2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14021" b="13228"/>
            <a:stretch>
              <a:fillRect/>
            </a:stretch>
          </p:blipFill>
          <p:spPr bwMode="auto">
            <a:xfrm>
              <a:off x="6588125" y="0"/>
              <a:ext cx="2555875" cy="198913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7" name="AutoShape 28"/>
            <p:cNvSpPr>
              <a:spLocks noChangeArrowheads="1"/>
            </p:cNvSpPr>
            <p:nvPr/>
          </p:nvSpPr>
          <p:spPr bwMode="auto">
            <a:xfrm rot="-2075121">
              <a:off x="6516688" y="1484313"/>
              <a:ext cx="1008062" cy="431800"/>
            </a:xfrm>
            <a:prstGeom prst="rightArrow">
              <a:avLst>
                <a:gd name="adj1" fmla="val 50000"/>
                <a:gd name="adj2" fmla="val 5836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088" name="Text Box 21"/>
            <p:cNvSpPr txBox="1">
              <a:spLocks noChangeArrowheads="1"/>
            </p:cNvSpPr>
            <p:nvPr/>
          </p:nvSpPr>
          <p:spPr bwMode="auto">
            <a:xfrm>
              <a:off x="8423275" y="1592263"/>
              <a:ext cx="757238" cy="396875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2000"/>
                <a:t>Trees</a:t>
              </a:r>
              <a:endParaRPr lang="en-US" altLang="en-US" sz="2000"/>
            </a:p>
          </p:txBody>
        </p:sp>
      </p:grp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681538" y="5603875"/>
            <a:ext cx="4367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600" b="1"/>
              <a:t>Secondary Succession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683125" y="6249988"/>
            <a:ext cx="4365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2800"/>
              <a:t>A rapid process</a:t>
            </a:r>
          </a:p>
        </p:txBody>
      </p:sp>
      <p:sp>
        <p:nvSpPr>
          <p:cNvPr id="3083" name="TextBox 38"/>
          <p:cNvSpPr txBox="1">
            <a:spLocks noChangeArrowheads="1"/>
          </p:cNvSpPr>
          <p:nvPr/>
        </p:nvSpPr>
        <p:spPr bwMode="auto">
          <a:xfrm>
            <a:off x="4763" y="11113"/>
            <a:ext cx="396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600" b="1"/>
              <a:t>What if this process is disturbed?</a:t>
            </a:r>
          </a:p>
        </p:txBody>
      </p:sp>
      <p:pic>
        <p:nvPicPr>
          <p:cNvPr id="40" name="Picture 43" descr="Fire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-177800"/>
            <a:ext cx="1611312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2" descr="MCj0215111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50800"/>
            <a:ext cx="175736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0556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21"/>
          <p:cNvGrpSpPr>
            <a:grpSpLocks/>
          </p:cNvGrpSpPr>
          <p:nvPr/>
        </p:nvGrpSpPr>
        <p:grpSpPr bwMode="auto">
          <a:xfrm>
            <a:off x="0" y="4797425"/>
            <a:ext cx="2843213" cy="2030413"/>
            <a:chOff x="0" y="4797425"/>
            <a:chExt cx="2843213" cy="2030413"/>
          </a:xfrm>
        </p:grpSpPr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0" y="4797425"/>
            <a:ext cx="2843213" cy="2030413"/>
          </p:xfrm>
          <a:graphic>
            <a:graphicData uri="http://schemas.openxmlformats.org/presentationml/2006/ole">
              <p:oleObj spid="_x0000_s36869" name="Bitmap Image" r:id="rId4" imgW="1457143" imgH="1095528" progId="PBrush">
                <p:embed/>
              </p:oleObj>
            </a:graphicData>
          </a:graphic>
        </p:graphicFrame>
        <p:sp>
          <p:nvSpPr>
            <p:cNvPr id="4120" name="Text Box 16"/>
            <p:cNvSpPr txBox="1">
              <a:spLocks noChangeArrowheads="1"/>
            </p:cNvSpPr>
            <p:nvPr/>
          </p:nvSpPr>
          <p:spPr bwMode="auto">
            <a:xfrm>
              <a:off x="1619250" y="6381750"/>
              <a:ext cx="1223963" cy="396875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2000"/>
                <a:t>Bare Rock</a:t>
              </a:r>
              <a:endParaRPr lang="en-US" altLang="en-US" sz="2000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116013" y="3860800"/>
            <a:ext cx="2663825" cy="2089150"/>
            <a:chOff x="1116013" y="3860800"/>
            <a:chExt cx="2663825" cy="2089150"/>
          </a:xfrm>
        </p:grpSpPr>
        <p:grpSp>
          <p:nvGrpSpPr>
            <p:cNvPr id="4116" name="Group 22"/>
            <p:cNvGrpSpPr>
              <a:grpSpLocks/>
            </p:cNvGrpSpPr>
            <p:nvPr/>
          </p:nvGrpSpPr>
          <p:grpSpPr bwMode="auto">
            <a:xfrm>
              <a:off x="1187450" y="3860800"/>
              <a:ext cx="2592388" cy="2089150"/>
              <a:chOff x="1187450" y="3860800"/>
              <a:chExt cx="2592388" cy="2089150"/>
            </a:xfrm>
          </p:grpSpPr>
          <p:pic>
            <p:nvPicPr>
              <p:cNvPr id="4118" name="Picture 5" descr="moosesand lichens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450" y="3860800"/>
                <a:ext cx="2592388" cy="208915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19" name="Text Box 17"/>
              <p:cNvSpPr txBox="1">
                <a:spLocks noChangeArrowheads="1"/>
              </p:cNvSpPr>
              <p:nvPr/>
            </p:nvSpPr>
            <p:spPr bwMode="auto">
              <a:xfrm>
                <a:off x="2051050" y="5553075"/>
                <a:ext cx="1692275" cy="396875"/>
              </a:xfrm>
              <a:prstGeom prst="rect">
                <a:avLst/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altLang="en-US" sz="2000"/>
                  <a:t>Lichen &amp; Moss</a:t>
                </a:r>
                <a:endParaRPr lang="en-US" altLang="en-US" sz="2000"/>
              </a:p>
            </p:txBody>
          </p:sp>
        </p:grpSp>
        <p:sp>
          <p:nvSpPr>
            <p:cNvPr id="4117" name="AutoShape 14"/>
            <p:cNvSpPr>
              <a:spLocks noChangeArrowheads="1"/>
            </p:cNvSpPr>
            <p:nvPr/>
          </p:nvSpPr>
          <p:spPr bwMode="auto">
            <a:xfrm rot="-1753924">
              <a:off x="1116013" y="5445125"/>
              <a:ext cx="1008062" cy="431800"/>
            </a:xfrm>
            <a:prstGeom prst="rightArrow">
              <a:avLst>
                <a:gd name="adj1" fmla="val 50000"/>
                <a:gd name="adj2" fmla="val 5836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484438" y="3284538"/>
            <a:ext cx="2447925" cy="1751012"/>
            <a:chOff x="2484438" y="3284538"/>
            <a:chExt cx="2447925" cy="1751012"/>
          </a:xfrm>
        </p:grpSpPr>
        <p:grpSp>
          <p:nvGrpSpPr>
            <p:cNvPr id="4112" name="Group 23"/>
            <p:cNvGrpSpPr>
              <a:grpSpLocks/>
            </p:cNvGrpSpPr>
            <p:nvPr/>
          </p:nvGrpSpPr>
          <p:grpSpPr bwMode="auto">
            <a:xfrm>
              <a:off x="2627313" y="3284538"/>
              <a:ext cx="2305050" cy="1751012"/>
              <a:chOff x="2627313" y="3284538"/>
              <a:chExt cx="2305050" cy="1751012"/>
            </a:xfrm>
          </p:grpSpPr>
          <p:pic>
            <p:nvPicPr>
              <p:cNvPr id="4114" name="Picture 2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125" t="12953" r="23421" b="12587"/>
              <a:stretch>
                <a:fillRect/>
              </a:stretch>
            </p:blipFill>
            <p:spPr bwMode="auto">
              <a:xfrm>
                <a:off x="2627313" y="3284538"/>
                <a:ext cx="2305050" cy="175101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15" name="Text Box 18"/>
              <p:cNvSpPr txBox="1">
                <a:spLocks noChangeArrowheads="1"/>
              </p:cNvSpPr>
              <p:nvPr/>
            </p:nvSpPr>
            <p:spPr bwMode="auto">
              <a:xfrm>
                <a:off x="4140200" y="4616450"/>
                <a:ext cx="790575" cy="396875"/>
              </a:xfrm>
              <a:prstGeom prst="rect">
                <a:avLst/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altLang="en-US" sz="2000"/>
                  <a:t>Grass</a:t>
                </a:r>
                <a:endParaRPr lang="en-US" altLang="en-US" sz="2000"/>
              </a:p>
            </p:txBody>
          </p:sp>
        </p:grpSp>
        <p:sp>
          <p:nvSpPr>
            <p:cNvPr id="4113" name="AutoShape 12"/>
            <p:cNvSpPr>
              <a:spLocks noChangeArrowheads="1"/>
            </p:cNvSpPr>
            <p:nvPr/>
          </p:nvSpPr>
          <p:spPr bwMode="auto">
            <a:xfrm rot="-1990321">
              <a:off x="2484438" y="4510088"/>
              <a:ext cx="1008062" cy="431800"/>
            </a:xfrm>
            <a:prstGeom prst="rightArrow">
              <a:avLst>
                <a:gd name="adj1" fmla="val 50000"/>
                <a:gd name="adj2" fmla="val 5836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3924300" y="2162175"/>
            <a:ext cx="2663825" cy="1914525"/>
            <a:chOff x="3924300" y="2162175"/>
            <a:chExt cx="2663825" cy="1914525"/>
          </a:xfrm>
        </p:grpSpPr>
        <p:grpSp>
          <p:nvGrpSpPr>
            <p:cNvPr id="4108" name="Group 24"/>
            <p:cNvGrpSpPr>
              <a:grpSpLocks/>
            </p:cNvGrpSpPr>
            <p:nvPr/>
          </p:nvGrpSpPr>
          <p:grpSpPr bwMode="auto">
            <a:xfrm>
              <a:off x="3924300" y="2162175"/>
              <a:ext cx="2663825" cy="1914525"/>
              <a:chOff x="3924300" y="2162175"/>
              <a:chExt cx="2663825" cy="1914525"/>
            </a:xfrm>
          </p:grpSpPr>
          <p:pic>
            <p:nvPicPr>
              <p:cNvPr id="4110" name="Picture 2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4300" y="2162175"/>
                <a:ext cx="2663825" cy="1914525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11" name="Text Box 19"/>
              <p:cNvSpPr txBox="1">
                <a:spLocks noChangeArrowheads="1"/>
              </p:cNvSpPr>
              <p:nvPr/>
            </p:nvSpPr>
            <p:spPr bwMode="auto">
              <a:xfrm>
                <a:off x="4427538" y="3679825"/>
                <a:ext cx="2160587" cy="396875"/>
              </a:xfrm>
              <a:prstGeom prst="rect">
                <a:avLst/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altLang="en-US" sz="2000"/>
                  <a:t>Herbaceous Plants</a:t>
                </a:r>
                <a:endParaRPr lang="en-US" altLang="en-US" sz="2000"/>
              </a:p>
            </p:txBody>
          </p:sp>
        </p:grpSp>
        <p:sp>
          <p:nvSpPr>
            <p:cNvPr id="4109" name="AutoShape 15"/>
            <p:cNvSpPr>
              <a:spLocks noChangeArrowheads="1"/>
            </p:cNvSpPr>
            <p:nvPr/>
          </p:nvSpPr>
          <p:spPr bwMode="auto">
            <a:xfrm rot="-2075121">
              <a:off x="3924300" y="3429000"/>
              <a:ext cx="1008063" cy="431800"/>
            </a:xfrm>
            <a:prstGeom prst="rightArrow">
              <a:avLst>
                <a:gd name="adj1" fmla="val 50000"/>
                <a:gd name="adj2" fmla="val 5836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GB" altLang="en-US"/>
            </a:p>
          </p:txBody>
        </p:sp>
      </p:grp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681538" y="5603875"/>
            <a:ext cx="4367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600" b="1"/>
              <a:t>Plagioclimax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683125" y="6249988"/>
            <a:ext cx="4365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2800"/>
              <a:t>eg. grazing</a:t>
            </a:r>
          </a:p>
        </p:txBody>
      </p:sp>
      <p:sp>
        <p:nvSpPr>
          <p:cNvPr id="4105" name="TextBox 38"/>
          <p:cNvSpPr txBox="1">
            <a:spLocks noChangeArrowheads="1"/>
          </p:cNvSpPr>
          <p:nvPr/>
        </p:nvSpPr>
        <p:spPr bwMode="auto">
          <a:xfrm>
            <a:off x="4763" y="1588"/>
            <a:ext cx="49609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600" b="1"/>
              <a:t>What if succession remains arrested by continuous disturbance?</a:t>
            </a:r>
          </a:p>
        </p:txBody>
      </p:sp>
      <p:sp>
        <p:nvSpPr>
          <p:cNvPr id="4106" name="AutoShape 4" descr="data:image/jpeg;base64,/9j/4AAQSkZJRgABAQAAAQABAAD/2wCEAAkGBhMSERUUExQVFRQWGBgYGBgYGBwUFxUWHBcXFx0XHBQXHCYfFxwjGRcVHy8gIycpLCwsHB4xNTAqNSYsLCkBCQoKDgwOGg8PGiwkHyQsLCwsLCwsLCwsLCwsLCwsLCwsLCwsLCwsLCwsLCwsLCwsLCwsLCwsLCwsLCwsLCwsLP/AABEIAMIBAwMBIgACEQEDEQH/xAAbAAACAwEBAQAAAAAAAAAAAAADBAACBQEGB//EADsQAAEDAgQEAwcDAwMEAwAAAAEAAhEDIQQSMUEFUWFxIoGREzKhscHh8AZC0RQjUhVy8TNigqKSssL/xAAZAQADAQEBAAAAAAAAAAAAAAAAAQIDBAX/xAAqEQACAgICAQQBAgcAAAAAAAAAAQIRAyESMUEEIjJRcRNhIzNCgZGh8P/aAAwDAQACEQMRAD8A8Y7C0SwAOBdvBWblBdlb6rOo0Cn8Icq4nRLUGg9ahl7p7BcOkS5KDxOkrSZiwNdFDZyW0K4zDBuiVLgjY/F+0NtEoKJQHItUuo2nCPSZGquWAmUrJ5FMPTzOWhU4eAJSuHhplN/1eY9EhWK/0pOy4cHa6dq40CwQ310m6Ki2xF9AAKU6e6YqiSuuMJ2DkD9kToFZ7SrNxF0wHSkDkqFWhcqSu1mkFN4ejmF0WQ5CTJTdOqbLlKlBKq5sFNMcZtbRoV8WC3ZZlVvJXdUsg0xJTbsqWVvs4xhXTROwTtGmAr06zWOupvdGiVqzPbgXG+iF7GDBWjxHiY/YFne1OpTFJpdFBQvZcuDBRKLpcjYrCGJS5eCVNopEiySedkxRdCj2A3TsfJipCFUamDEq5pCJVIaaEchUTMKKgss2mAq1AJEBXMxARcLSvDlDElYBpuEWpUmyJjKAZcI+DpAQXDVH7hwbdAKGDe73WkolXCvZqIXr8NiqYYA0BY/F3AmSR5LNyXR1L0qq2zFcSdlVrpKNMnoo8KjgenoE+kVem2yv7Wy46okIERdFpU5IVZC6KhFwgRpVMAImVm1JuEaniSdSquM6J2IXp0zK0W0gGpZtjKaZUDgpsBOu4otMlHqYadiuNAGqaGkVpgg3Rnsah05cTAJjkCY9EvVrGdNFRrFqqaJWphU9kWiQuVKiu2tsp7EqYOhiSHTsr164c5SpRsg0qJN0hpuuJas0KmfZEq05TWDwzXC+qZNCdOmmKdRxspWpZUo95a4EJoqKTexzEcKcLpdmFJWvUruNPVYwxRBKGaPguitbCxqhNsITFR+Zspb2mxTIlJN6JmURW07KJEAqZcLxKIHGZK7TxENiFWtU0Todugzqk3N4V6uPmBCpSrNy31QqzgnZfxWmNPxLrXsg4hxKjKZV6rVNIUssmVmFHVJVKVMusmaWCKRCi30Cy2VCdl6rB4Gk5omJRf8ARqfROmdMfSye7PJ0281csXpcbw2kG7SvO12kJNUZZcEsZxrRCIxqBCY9sIhIx8UK1CZRKGIuhkrjGpaHGTia7McyCXyGgbakzG/qlvae0kMuRtvHPslqcmR0+6AWuplrmOLYgtcP2nkRuOYW0IxlE6YfxY7Hzg/aEtdGVtgNOQJjck3k/wAKf6XlHhPkbg+twj4HMfE4Q4guto65uOkyOnpOqyhnsLO26ruaVUbcU1R5t+HJMAGeS2eHfpR74JsmcK7JUBc0awR+eq9RQxjW8guN4kn2QsEU9mPiuBU8PSJeV5h7GkS3daH6r4mazsoPhGvVYFKsW2WWSukKc4xdUXBgwruYRcK3sg64N1QSbFI5JWjlQEiVSm7mjBpCrUsRZIQV9bwws20otfEGdEH2ekqh9MM4SLIQwrtSEcXPhFwtnBYlpp+II7CzDZXELi7iC3MY0lRGi7X0CDtt0R2FIuQg13w+YTLMcXAgpksTeVKRkpio0FttlzC4WSkK9B23gI/sghublMqrcRJSIsrUJBsmqbjk1QA6Sm3OGWAkPk0JlzwPCSqv4lW/yTtIQL6patThFtFrJJdMHVxlR0EuKsyqTYoYpFxAAJTP9M7Zp9ErbG5Tl9gqruS7SBKtVpEbFDFRS0zNprsadgyBKWqU3DUWRKWJI10TtauKjYCCRbCPAN0xToSCNuWv5ZdwlBoBlHwzQao5OFu4kfRdGDto6vTvbQ3hMHOGlpGak7NAGjXWdrqLNNtwmaAloc37hE4V4ajqZiHgjlqNPv8Agy8LiTRquYSYBuD+fkhdnR2I2+IYIPp5xrv0+yw+JY1wYL30/PKF6rAuEFp0cPmvJ8Uwha5wOzvhsss0bjaM8quP4B4Xh5c2Sf5SnEMAGCZTR4gWiAmDSY5l9VwM8+9mExpiylHEFP02tmEtXpgGAqTC/o4Kp1TdNk3IshDD5hZamHdFMBJsGZmJwo1iyRq0wIW1i3A2CVqYQEITBM5RwzWw5pElWxTyxswjim1jQUCtXkcwfNPaEZD6kmYUV8hFoXEzSkcebTCC1109AFuaDUw4AJVEgWTKbpugIIbayuaRa2VLYmDeZV6FrlDa2DJXXvkoAZoMzGdJWhUwhaJJAHVZYrmIG2vQc+vZHosNUgucTA3+3yVRjZvj9PKe30P0GAuk6W8x9E6/hTXXFrWMz/wpgsIReBppp8z8FSpWGextvPP5H5LZRVHfHDCPSGGUBIjax2HaPIXAXWWi0jzt8dLrjROhiBH+NuffZUNUgwG37bef0VpGo0WduVxEjTyQqmAY6RkHcWK6WAidh8PnGoR8NiSCPzTXuikDV9mLjOCOaLXHLQ7eqTjKIiCvWVqh1AkT6fZZuOwzHe9rHY2+uizniXg5Z+njJaMAyAj4WvAad2u+dx8QVWvhSxwm4P5C5TIzEHQiD05Hy/lZwfCWzjj/AAp7PSYqp7j2xfnsRG+3dI/qHCxVZU0D4JtuI0PPr0THDqbj/bMxGbsRv119Fb9TOHsac7G8C8b6Hz6+a7WegN8OxMBvl0iQCPh813jlAOcHcxB8+qxuFV3FzWkbbGZjewhbNWo2q3Lm8/uk5KqY+NnlsVSvbZda0hsytXEcELbz7xRTgG5YXnVTPKlBxbTPPgHULSp4IObmKPTpNAgjRZ+Jr+IhuiTaSJdeDRL2BvVJYjERcJvA0gRmINkpxDCH3m6JMC2GqD3iuYnEzEBBoMcWgEQEY4YtuLtPwRYA49oY2VRQ9k4HVMYenkJ5IZEjndO3YDP9PmvlF1xVp8bDRBBkdFFVIYp/phdDzYK3+kk725pvEVwwkfsmAl314s02Q20J2K0eFOD425o2KwgjKSn/AOuy67j0SrqZdJUvbEZ7cJBg6bIYpTYc45H5FNcSrZWRvtrKUwxI5Am3XTkPmea2hHVs7fT4lL3SG8jWtPYddRBJdGuiLhC3LEm3M/zoka7/AHQTrJOp9fz5pzANzCZi+/uzHw8lrR6KNP2kiIBnlHxWRUrFrpHuzA0v5mYKJWxTmO0kQYEWv18tUOmz3i+QSJIsGxv4hf0VITHmYh0ZuW2k26GytJiwzAbD49TrrA8kjh3AvEGTt1tpJtYJ/wBk4GbkDYa+qaYDNCqZk6EXgg+R1jXc+iNtMmNepPIyR+SgPvpcDW5gnkBeNVfDUybnwwO5842naExBTVcGnVwi0Ra+5nZZ9TFEWIEnflfltYlaJYDY2nlYT6fRWfgKZ6OA5nTzUstGaxpyztp8TNklWwcGRpy5ec9lsDh8XDzB285iR/CFVohsxdRKmqZE8Knpjf6axgzAOvALQdfCf4j5JziBY9ga+JaSJ+R7QvPMDmuDhI67fdb7aBqU4N+W/wAtRC1j8KMuLjpmdRrsov8ADczl7dNEV5a4lzfC/WJs7uPJYfF2BtQawTeLg7jzuFqcIJdoBEbiT5n881HZqtB313Oa4Re09L6jmgvpPaQZzAibKmMLmwRtvEbAkf8AxvHZXOOc2Sb7kbEW8QPO8kfJZTjZy+pwufuQHHVMwtYrMa7IRITGJxGd0C0qVaROUHZc7PMNDD8QExEBBfiJcAPdSNCpDzPIp6vUaxk7pDs57U5OgKq7EH2ZVaNeaURqUGi05SIkymkIpQzFhi5KPQpGnGb0WngMJlaT0iOSV4kyCCLqn9lWLOYJsFFf2x20XUUh6Mx1UvMbTKZqYZrSDrouYPDCo6GWAFyUXEDKS0kE6Iq9sG7BYiu33RqSPRaNMNMNmOa7V/TwGQhwLjt5Tqr16JYM0CIv/CQqs85j6kvyAizrb36gBNOwYytbmLjEE2AAvoOXmUhlzVXSBDZA/wBx0votLCY0AczYbAR2+O66+lR6+KNRSG6XBaZDSC4EEzJ2I5G3RaGF4WG04AYDredDJOnZK4WtMGCfFYxYWtGvTRaFJ/g1de2gAgHbQfm6ukXsyqeDaZuCBMkDNItsYt8kJlAmZER0giDrcpmsTzGXbnEAx17K/tZMOzEX3023IvopoLEKlEagTF5Go6a6Jpge60Ai3l0zHROezBBBIBG9piNI/PNHw2DL2ADKBzNie4002VJBZm/0rxoWzfedbQCIsiUc0aQQdJm3Y6eZWhieGlhs4kdL/CUoHtDiHB0c8k+rjZqdBYOjiSJGQO1kjlz1MKzcToSeW+u4EdvqrOYRqQGnS02vqd0EU7m4v6E9Jj+UDTGW1uoJ0j5X+EfHZAfIdpr+bpmm0A78vXSTsh4kSGm4h1ibTzi8/CFjKNm0ZFq4zANiBE6ymMDi202hhdpYfu3sr06AG1zqNPpHqgOpjNFiehu386LVaRg9sq7hgf43AwLtHOP3GNkXBvAbDQARMjr+fFMhoG/bWQd9PwpvDcGDg6oDoCTOkC53t6qkvoTMHFYdzjO3XlIjyn6JSphIaSJi9ue8TqNkZv62pZnD+nc5jDd7RMXNy07WO6mNeGmWXp1BmaRYXHw0BSknHsaaYKjQpyCBFmz6GfiiYjAezAcSC120ylHDLLm2EnUaX5dHfmoRKmPLWlhaDvfaR/MrnyRjXI4vU4klzQSlw0Q54KWqtJEaiPRaHB6L3Fojwic07ynKnCCMxZEaRzXPV9HHdro83QDra5QU+ys1hJGo0TIwxZ7xExJA5rNqUgHTMglC0SamBxJggG5CMXtOQEXmCFlU6uUgzqQB0Wnmy+OJP5dVWjfAvdb6QXFZGvLQBZRZ1QAklxvvdRHFjcU3aaEzhTRDgPenTurYTh5PjfoLkbmPut88JeAHOaHOPIzGgv0mB5rLxNUhljcktPWJHzhFGcsco/JHamLyO/tGxmAROUjlOm6Bi62alJJJgz8fmj4amAwlwuLnmCZH0CFxGkGM8BN23BF5Titih8kjzoOpLd4Jk6x6eiCxxzWOgtfbqrUjALSTMkwbXMW6ILHibW25AGeXwjquxo9VM9ZwvxN0M9LT3K0MEx8EgBoO85TbuNNfus7gNUkX05zJ7T2XoaTSCMt521PpyMppFNnma4LXnMJJ1IJPSfCeoOm6uB4YbqTae91sYsZpkGerTE+v1WRisQWgEyLgHYdhz9UnoVjuFw2bxGIFo+ut7ck+X0zrJOkkw3lEtvuLSqYeuC0MF7Xtt62TFMtaIiW79+pOqaCw4wTHiGOLY0ygEf8AsD6i6Ux2AqDxNc2BtlmB1MW+SYOOLvcIaeQGveNPNMNpDL4i7MRzEg92nRMZhtpOdyjUxcHl5ItMAlwED5W+H5stHD0A4kGdfjH5z8kCrQDDlAE9OXI2+aGCBeytpI5/4gXifoUpjHNtAN3NM2EjN/jM67rQbSMSQIsLRvzAiFn8fLWtzb6i5OW4AmRA1A84lZs0Rq1KZnTlv80vkbmmw5HYj5fFO8NxHtaLTq6zXcgY9Dt3lBxlNzXQYg7AEaad/wA7qiL2cqsbI3zab35SiCqDRq0y6PaNLQevlbb5qzGl8TZovr/Nhou8Q4eC2NQb2gn5X8kXQ+z5RRr4nCPeGlzc1nQCQeThsCJkHUSvo36X4a08Na6oPH4i2dgTP1KzqWGfReDILQdHiR2mBC3MVjs9LwNLGi8TMW0BOxgi8bK3PlGmRxpnlqGYOcDGQ2F7kl245X+C0+GtYHBrxJc0AbzfUJb2V5/5B7Hr8j56nBeGmpVzAhuQTLuRcfzuVi+icycoNIaByl4AgCI9FQ4ixAOgueupTvE8PlyBzj4yQDEaRoPPms7ilLKQGwGxB5X37rnlFRPKlFxdMTwrh+7V0nsIt8Fn0K7WTIBMx5StWjwljy1vtHFunUkmNeSyMdwkUqsgktk6ncGApVrYqdWE4hSuMuwk+a0OCYVz6niu3UbiTaPn6JWrWaPEbyACOR7ofCcc4uLQNCHgaDr8L+qVl43xmhvHcIBqOnX7KLYqPYTJcJ7kfllFns9r9GH0jmCxIc141bHjdMHQgfU26LzfFqpLySACdQLeIC56SADHVK4biLhSIINrWmXHUEdoBuEGtiXPDjUjPOYxpy9eYWpweoyRlGh/BU21SG5rmxg8jIPWx+Cd4o0CjDbkG28wSCkuF0smUttn5XgawRtopxQOaxxDvdJBMaFxnKD+7Xy6q1rZxpVs8lxCsS+dDN/oOiKxrSxsRmmXHboL6/DdHxGGzA84kzbePlCXwbTmyuMgD4edpXX2j0U72jb4XjC2LCbAAemu5nkvTYfEWmTJ5W8t15PBYsNIDhnGwP7ZAIgm4ty5iQV6XD2YHAkt56EdI689/giJXI7Wrl5BvpJ1OmsHsPosrieV7TeDpBGkGRFpI6rQNSMw3Okwdx9QszF0yN+unltH4VLe6EpXJotwbGktixJMcouJK08VinAwAYPIgFeawWO9lUczUkyNr6RE+h66LarV3tE3JMc7nX8ugpMPSxsOG0+ZHO/Ja+DxU2hsfmy8thT4HPdGZzso2sILvm0eZWlh6ZaDJ69R5/muqcWOzRxNdwJyyCNo+h6qUcTJMzNpkTB+nK4CzG1pP237/ZaNBjjBI2B5R/HL6qmNDNXEu9JjSTt5CV5Xi9FzQ7Pq4SRrFyQLfuuvRvbFvFPMCAIkG3rre+lis3iZNQEsGUs5u1mdAJvp26m6l0tjc0lbF/0txctdBIgFpJJ1LXSAB8J+5PveJ0Q5sj7wvlgwJY5sWAMiSGzpJExIglenwf6oc1hY/KcoMRJMAgXtETA1/gaQa8mM3u0XeSx+bX85Qi1uPta3xaHaR8vr81i8U/VFOLX0EhvMTeTvqs7DgVajP+6LEwb6SdjF0NfQv1DSfxNlQksIHQzoTziU9hceGMyugEz6jUbagH+LqcY/TYpU2vkcrkfCYWE5jXExFwDBIIDhuI8t1lJ8XVGsVy3ZryHTFxO3ew7T9Fs/pmsGVXDQuY7LImXNGYCBc2B3XnqGDLDmB8J66XOvX6QnPbFpzD3mwW/7gRFvUR1U8ip+2LaPR0uPtxDPZ4hrcpvmANtwcski24J8lnUeHvouLpa+kYyv96Zc0ZSOcT9Fj8Od4c7jZpDMosSIBI62BEc+11BinlxYHkDNaDNg7edBIcDqLbLnlK+zz5XKNy/yekpYdsuq6kOMX3B5aa/RSlhQ6kdD4pnXUD5X80tUqkNDRYQIg+Wv+0An/wAeaocYW03bD3W9ycubpYz5J2kcwPF8N/t26G2juRV+DYRhLSDDnWIM+E8pCfdiB4m7ssbHyHa0dgsulQLQXgkMJkmYMg2IH5olNJOyoOns06VJ0eZjtJj4QuLErU3lxvUN9qZI9TqosuKPQj6uSSVf7QClwt7gSC2Jk3gaTlafTX7IGKwb593T3rWA0AB3gb9VMO32ZkE9fFzMkdzHkj06laqDDA5jDrdrQdQC93h52JutOzzkmxLDY0ktHJoEf5SGgtBG+voEzi62eGagyGun/wAS02/J5EJXD4Nw/wAczd5kD9ua2wkG3RXweGJDTZpa/MC64iL2F7gD0VIcfaxPF4aYa2c2haRvMASOsagaoOLwDg9jfZljjAM3/wDbQ+S9SzEhmZwaXQG3Grqd4PIuEgHnCHVxdOqBIIPikkREiQQTob/VWsnFUaqbgqXRh8M4YMTXcHEtyalsXk2aJtzPYLVwTSyoW05MWM3kaRNhEg7J/hHCmlzS6oGNeLuBEgtvETb3o/4W+3h+FDCWuvnkEugDxZZy2nwk/FZvI2axx5Mi06PMVKgzHaNtp1tvoJi+6uzEU6oY2rIzC0TIJIuInkVs1eE0a0upvAcwARZwc+XNMcxAbHdY9bgtRhbVGV9MeJrhoAHTI6SplO3aHPBNe5CXFv069kOZcAgggXjkRrv+XSmGD6hALz4QBl0vvaLbrYxGEdWeSyDGsn9xMxPLUpV3Cq9J0mMstBLXCxJBgiJgyBIW/LyKOX7Fcd4HOA2tJMaG5na88kCniHNMEkGDY6mxMpmrShxGpBvt19VWg3JVFMw4ETHcEw2dDrca/BSpri6/cpZPbS/cbw1N5ZLsgHWQ7nfqtWm6KZuQRP8A235WPXn81msweamXtOm1gQIu0m4zC1xqNNIAqmMBblmxgSNhvz25/wArbmkrZo8qo1HvZUpmSTyAMCxaBEbGJ7fFR8Zi05RGgnfTU6n4a90zwwtNAAjxEXncSSJ7RZZmL4dlcHy2HSWybtFokxmEzY/8rLnapnM8qknGXkb/AKVlajMjNSDbaEtzRF9rg/kJV+CDWuzAy7LtFiRaSD+4clbDYSRnZqP2zoRAJBGouPuhV8a7wguudJ2sPuiM+NWTGfGknaEa2Ga2S1jXXykWPhOhzOmSDGgVcJWDqgZmJDjDQCGgOFgJ3MiFrV6Dmht5DuXUOPKNxfosDD4QtqUyT4mlhHQBzM3aT/8ArmqWVWDnyez2OE48HNNOq3I619A4d7H/AIWbjMJGkRJvOgAJOm2tx0hLeyzODTApXJB2IIBjcGGmIi/RLUngucGgkOaLHQMaJyRFzNp6DuieZNbCOZof4dxKLOaHAva2CYMOMCNJIkW+y9BV4TSfLW1C0m8QHGRBntPxXlcDlbA2BBJm+oEDuIlb9XNYtgudULGxGzidf8Y/lZqdhLPKXQA8Gqe2MvaxgzFrzoS0gZbnTMdDtzUr4YDLlOVzCASdQRE+cA36eaf9m6pTa1zQ5plziRoSSR89tCEDiPC6jicuXxiPEdSLSAN4Q0q0ZNtoXocQpEg7giO2YAE+kpZlYOLJIEGbzEtDA0GLgElEp8CqUw6cmbmDr8LJdmCc0FzhlEZed5BOnb0BWVyeqJSbexzEDLUy5veb4nciSS45RawsBslqtJzGtc42Ng2TmB3PkA7sSEF9TOfaM3j3jcyco0sL7kpQO1BAzXEmSW3NtYEKWwY0zi9SPfHoB8rKKB4AFgbC7Wtj4qKf1EPiGZTAE06YMmZPjAObQNdIEdZO8q7OHVazqucOkZT/AJaCJBcZiIETC1TWDgA2JABMRz+xR8LTAfIJOt9rmSPgFvHZViI4cGtcxh8RGrrHeO0R8VkYrCub4S0w0STYgkWkkDQXEea9RUowSZgRrr5eiyKGDDqjpdDtDyJiAdOWmqUvok5hKcNbaBl+BzeHyt6pDH0jkIYDABNrF25v6JnGF1NrGuIIEW0OUREnqVbBVzmzE3+HWe0CEpa0F6EKWAe4j2YEnKTHhiCMxJOp1+C7jqr25ZF5aQOod13GhHfmtrCsqe0lrSPCbTYaR8kPiTm1C03BEWIuXXkT5NRWtBaro81xGg4vApzAcbA3AEH5giy9Hhv1D7Ol7Cq4Bjgcp3MAuLQNBNgD1WVg8G4PJuZ263kdBfdG4hhA4MztJh5LSNIAAyztupavs0jlcHaOcP4yykWueTMnwtESCIBANiJgdFpVuJe0LSA4BwBg2DsrjvysR3A5JXiPDKT2te2Q4WjZMcIwcuDakuhroHmfT3vmr38TNtWAq4Wo95lpaJbI1yiCBJ7TCbwP6apnEe0fLg79otDQA0Dpb8uqvxzKJdTaCXPyhu4btJ5wtrCucG+EW3cbknmiPFXbKi6lcUYvFKdFji2hmDWwC038WYyM2p0aQTy6JBnC3y57gL+KBMEagX27dV6twIO3iO1MGLal8TPUquKogUnOFyOvlPVQ5NnVLEn7m+/CPIcPouqVDmJPhMfYJ+gA1oAZnBBzZ4iCDv8AtEjVaNDBh4BZB0M8hrB6hL8Tw8NayMwuS2YzREEnpyRFatnLJcHpgmYamGCow2u0jVzNTr3Fj0SLMMH5nO2EAEAxvuOfJXZi3U9bwfGDeRFwe53S+OYczCwnI4tjpH7bcpHqh7WiBzE0Yc0EnKWkgHaxmw639Vf/AE5ri1wv4hLBve+Uk2MB1ktiamZ7Q7NIcBrzEm2+pvqtjE8GqMph1OoHFpJEiCJzadsxt1S4tiD/ANLQLYDBeTNwQJ6Hw3+SQrYSi0nMMjQ0kEGIA1aSZO8gdSlcHxaQX3zNMvbMhw0zdDz9Vfi2IbVJLfcy6mdRMNAneb9yhyQxlmDoyCGWF5MwSNLHXnPRCq1Dm9q0CGO8AFhlIdLupn5LMw+MzVGgm2nlEfBq3qDqTabHGoAXCQC3wgh0EGPMgq4tS6HFWZ5q1GSWkhsCesACfQBM4XGFxDg4SATzi243WLxTHOc8hryWTaLT3G6ZwNCHjMSJHbYFClukR5PUPoywkaxr9ln4zGMbTlzZ2Npvpc9e67g+JNYAxxc4EkDsluKvZYgNJeQ1s6g727ZfVazarRbM41GNYQWnJIjmG2fdwvAt6ldocPFVxIdlzEkAjXnyi/zurVDEZmuhtwASBM7xpbY6hEwvE6RqinJ9oLtkSJ38XOAVzuLYlsyMRUq5neCIJEZTsY8+6i9LVx1zZp658s+UKJ8Yl/2M3heNgBkeJ7gMwF409F72lwtgp5BZ0EgrwPCZ9syNGxJ6EgA+q9lieNw6oAJLfZlp6kafErWNHXgUeLcjD4vioaQDdqxsJVLnC5E3J9NPVaX6notYWua/NnFwOes/NZGHpuDBeJAPXulJ3I5MkOLo1BQNWm5wg9x/ibfUpPCVG3b+64/k/BTCcQeLN9wETP5uh1MrajSNDp06FQ/si9Gvw/iZa9s66HqCpxTGA1WAD3XSTE67eis1wJBIHg3QMbiGh7XEWuYGsgG6alSqyQdGoWvcRZpgwYmTIj0OimOe8CWNhsulxvrFg31Q681AHiGxcjmTF+4RGYptg+SBeOZ5osrYLDZQ0BwOYuBBmwG9l19XI9z3PIg2AGo5IWJqF74nTTaxulseSXNi46qFrRP7BcVUHtMxIzeE9Fr4TGNaA/MQIiPkSOZ19FgMf/cJctFvDgMmXed7KoxdFY5uErR63B8Vp1GQ5pGtwbfZBpFgmHG9iCLb7rI4fTewy/Q2gf8A2IT9am0nw/ZacW1tHqLJjmuT7FadJ1IeHQT2IifWUpQcSW+08jpzKarNLmRMbEpik0VINoYTrzt9FOzhnjTftMHFtaars2aHESNyLTCZweFLQ+ROkEbOgXHXb1VKtXxvfABkRy/LJqvixlJ3JuoVMxE38PIcJBvBJixMRr5D1T+GxhmADmM62ASdXiJa3O6YJAaJXP60WfEkSY59E+iWLVOA1qdQvsZMggzIMlwI7/NJ1xljL4WG4buJ1lP4n9R1HZnEAbN6BKUiHNOYklxkcwNJSko+Cmw/CqLA4kt2kEnS4abeaa4jRbJH7WtmepKXwIdTknU+71b/AMyi42pkguIAvmvqTEW6WT0lRUIuWkrEqWEhwd4Ref8AKJ0stGpic9E03Dxy3KYkNAgTm7LOpcNkZgdAbT+dFfC1y1rmR72h32v1ChLZLVOjSwXDQabnB0htgfmfMz6JCqx1U5BGUDwmJh0ET2uR6I9aq2mz+3EmTqYANpjfslm8Sh8CYLQeV1o6dDsHXquaWyTa7nbna/MTzV6OLpurHIyXFpbmFrbnlolMU5wknRwhTgzmipF5IItspUt0CbRosptIHicupOrULXEToVEi+X4D8H9x/wDtCYrvPtjc7fMqKK32dMPhD8lMX/0j3PzKz8KbH8/aookjjl2x8+4Oo/lJYK5v/l/CiiGJG6/RZHFjcdwuqKZdhIK7Qdz9FdjbhdUREpdFK3/UK68W81FFS7Jl5Enj+47yWzT0pea4otIeTOPZphdxe6ii6fDLQEHwu8vku8LPhqd1FFxvs7MX8xf94MICSZ/LlaOOYPY6DRcUWePo5fIvxBo9m1J0vdP+76LqipkyFMWPEew+qYYPDO8KKKUHgaw37fzdJfqL3vzmVxREj0PRfIvgD/ab3HzTPFvcb5/NRRa/0s5s/wA3+WZuJFmf7nJ4D/pdvqoos5GYPiAse6twmmJNgoop8lBW0xyG+3VRRRA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GB" altLang="en-US"/>
          </a:p>
        </p:txBody>
      </p:sp>
      <p:pic>
        <p:nvPicPr>
          <p:cNvPr id="10246" name="Picture 6" descr="https://encrypted-tbn2.gstatic.com/images?q=tbn:ANd9GcQzXp8gv0guOLxIXW9XLf5coa8paPYLm7QA-pANDwIJc0GpiV8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05286" y="2169490"/>
            <a:ext cx="2589012" cy="193926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7507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21"/>
          <p:cNvGrpSpPr>
            <a:grpSpLocks/>
          </p:cNvGrpSpPr>
          <p:nvPr/>
        </p:nvGrpSpPr>
        <p:grpSpPr bwMode="auto">
          <a:xfrm>
            <a:off x="0" y="4797425"/>
            <a:ext cx="2843213" cy="2030413"/>
            <a:chOff x="0" y="4797425"/>
            <a:chExt cx="2843213" cy="2030413"/>
          </a:xfrm>
        </p:grpSpPr>
        <p:graphicFrame>
          <p:nvGraphicFramePr>
            <p:cNvPr id="5122" name="Object 2"/>
            <p:cNvGraphicFramePr>
              <a:graphicFrameLocks noChangeAspect="1"/>
            </p:cNvGraphicFramePr>
            <p:nvPr/>
          </p:nvGraphicFramePr>
          <p:xfrm>
            <a:off x="0" y="4797425"/>
            <a:ext cx="2843213" cy="2030413"/>
          </p:xfrm>
          <a:graphic>
            <a:graphicData uri="http://schemas.openxmlformats.org/presentationml/2006/ole">
              <p:oleObj spid="_x0000_s37893" name="Bitmap Image" r:id="rId4" imgW="1457143" imgH="1095528" progId="PBrush">
                <p:embed/>
              </p:oleObj>
            </a:graphicData>
          </a:graphic>
        </p:graphicFrame>
        <p:sp>
          <p:nvSpPr>
            <p:cNvPr id="5152" name="Text Box 16"/>
            <p:cNvSpPr txBox="1">
              <a:spLocks noChangeArrowheads="1"/>
            </p:cNvSpPr>
            <p:nvPr/>
          </p:nvSpPr>
          <p:spPr bwMode="auto">
            <a:xfrm>
              <a:off x="1619250" y="6381750"/>
              <a:ext cx="1223963" cy="396875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2000"/>
                <a:t>Bare Rock</a:t>
              </a:r>
              <a:endParaRPr lang="en-US" altLang="en-US" sz="2000"/>
            </a:p>
          </p:txBody>
        </p:sp>
      </p:grpSp>
      <p:grpSp>
        <p:nvGrpSpPr>
          <p:cNvPr id="5124" name="Group 26"/>
          <p:cNvGrpSpPr>
            <a:grpSpLocks/>
          </p:cNvGrpSpPr>
          <p:nvPr/>
        </p:nvGrpSpPr>
        <p:grpSpPr bwMode="auto">
          <a:xfrm>
            <a:off x="1116013" y="3860800"/>
            <a:ext cx="2663825" cy="2089150"/>
            <a:chOff x="1116013" y="3860800"/>
            <a:chExt cx="2663825" cy="2089150"/>
          </a:xfrm>
        </p:grpSpPr>
        <p:grpSp>
          <p:nvGrpSpPr>
            <p:cNvPr id="5148" name="Group 22"/>
            <p:cNvGrpSpPr>
              <a:grpSpLocks/>
            </p:cNvGrpSpPr>
            <p:nvPr/>
          </p:nvGrpSpPr>
          <p:grpSpPr bwMode="auto">
            <a:xfrm>
              <a:off x="1187450" y="3860800"/>
              <a:ext cx="2592388" cy="2089150"/>
              <a:chOff x="1187450" y="3860800"/>
              <a:chExt cx="2592388" cy="2089150"/>
            </a:xfrm>
          </p:grpSpPr>
          <p:pic>
            <p:nvPicPr>
              <p:cNvPr id="5150" name="Picture 5" descr="moosesand lichens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450" y="3860800"/>
                <a:ext cx="2592388" cy="208915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51" name="Text Box 17"/>
              <p:cNvSpPr txBox="1">
                <a:spLocks noChangeArrowheads="1"/>
              </p:cNvSpPr>
              <p:nvPr/>
            </p:nvSpPr>
            <p:spPr bwMode="auto">
              <a:xfrm>
                <a:off x="2051050" y="5553075"/>
                <a:ext cx="1692275" cy="396875"/>
              </a:xfrm>
              <a:prstGeom prst="rect">
                <a:avLst/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altLang="en-US" sz="2000"/>
                  <a:t>Lichen &amp; Moss</a:t>
                </a:r>
                <a:endParaRPr lang="en-US" altLang="en-US" sz="2000"/>
              </a:p>
            </p:txBody>
          </p:sp>
        </p:grpSp>
        <p:sp>
          <p:nvSpPr>
            <p:cNvPr id="5149" name="AutoShape 14"/>
            <p:cNvSpPr>
              <a:spLocks noChangeArrowheads="1"/>
            </p:cNvSpPr>
            <p:nvPr/>
          </p:nvSpPr>
          <p:spPr bwMode="auto">
            <a:xfrm rot="-1753924">
              <a:off x="1116013" y="5445125"/>
              <a:ext cx="1008062" cy="431800"/>
            </a:xfrm>
            <a:prstGeom prst="rightArrow">
              <a:avLst>
                <a:gd name="adj1" fmla="val 50000"/>
                <a:gd name="adj2" fmla="val 5836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5125" name="Group 27"/>
          <p:cNvGrpSpPr>
            <a:grpSpLocks/>
          </p:cNvGrpSpPr>
          <p:nvPr/>
        </p:nvGrpSpPr>
        <p:grpSpPr bwMode="auto">
          <a:xfrm>
            <a:off x="2484438" y="3284538"/>
            <a:ext cx="2447925" cy="1751012"/>
            <a:chOff x="2484438" y="3284538"/>
            <a:chExt cx="2447925" cy="1751012"/>
          </a:xfrm>
        </p:grpSpPr>
        <p:grpSp>
          <p:nvGrpSpPr>
            <p:cNvPr id="5144" name="Group 23"/>
            <p:cNvGrpSpPr>
              <a:grpSpLocks/>
            </p:cNvGrpSpPr>
            <p:nvPr/>
          </p:nvGrpSpPr>
          <p:grpSpPr bwMode="auto">
            <a:xfrm>
              <a:off x="2627313" y="3284538"/>
              <a:ext cx="2305050" cy="1751012"/>
              <a:chOff x="2627313" y="3284538"/>
              <a:chExt cx="2305050" cy="1751012"/>
            </a:xfrm>
          </p:grpSpPr>
          <p:pic>
            <p:nvPicPr>
              <p:cNvPr id="5146" name="Picture 2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125" t="12953" r="23421" b="12587"/>
              <a:stretch>
                <a:fillRect/>
              </a:stretch>
            </p:blipFill>
            <p:spPr bwMode="auto">
              <a:xfrm>
                <a:off x="2627313" y="3284538"/>
                <a:ext cx="2305050" cy="175101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47" name="Text Box 18"/>
              <p:cNvSpPr txBox="1">
                <a:spLocks noChangeArrowheads="1"/>
              </p:cNvSpPr>
              <p:nvPr/>
            </p:nvSpPr>
            <p:spPr bwMode="auto">
              <a:xfrm>
                <a:off x="4140200" y="4616450"/>
                <a:ext cx="790575" cy="396875"/>
              </a:xfrm>
              <a:prstGeom prst="rect">
                <a:avLst/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altLang="en-US" sz="2000"/>
                  <a:t>Grass</a:t>
                </a:r>
                <a:endParaRPr lang="en-US" altLang="en-US" sz="2000"/>
              </a:p>
            </p:txBody>
          </p:sp>
        </p:grpSp>
        <p:sp>
          <p:nvSpPr>
            <p:cNvPr id="5145" name="AutoShape 12"/>
            <p:cNvSpPr>
              <a:spLocks noChangeArrowheads="1"/>
            </p:cNvSpPr>
            <p:nvPr/>
          </p:nvSpPr>
          <p:spPr bwMode="auto">
            <a:xfrm rot="-1990321">
              <a:off x="2484438" y="4510088"/>
              <a:ext cx="1008062" cy="431800"/>
            </a:xfrm>
            <a:prstGeom prst="rightArrow">
              <a:avLst>
                <a:gd name="adj1" fmla="val 50000"/>
                <a:gd name="adj2" fmla="val 5836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5126" name="Group 28"/>
          <p:cNvGrpSpPr>
            <a:grpSpLocks/>
          </p:cNvGrpSpPr>
          <p:nvPr/>
        </p:nvGrpSpPr>
        <p:grpSpPr bwMode="auto">
          <a:xfrm>
            <a:off x="3924300" y="2162175"/>
            <a:ext cx="2663825" cy="1914525"/>
            <a:chOff x="3924300" y="2162175"/>
            <a:chExt cx="2663825" cy="1914525"/>
          </a:xfrm>
        </p:grpSpPr>
        <p:grpSp>
          <p:nvGrpSpPr>
            <p:cNvPr id="5140" name="Group 24"/>
            <p:cNvGrpSpPr>
              <a:grpSpLocks/>
            </p:cNvGrpSpPr>
            <p:nvPr/>
          </p:nvGrpSpPr>
          <p:grpSpPr bwMode="auto">
            <a:xfrm>
              <a:off x="3924300" y="2162175"/>
              <a:ext cx="2663825" cy="1914525"/>
              <a:chOff x="3924300" y="2162175"/>
              <a:chExt cx="2663825" cy="1914525"/>
            </a:xfrm>
          </p:grpSpPr>
          <p:pic>
            <p:nvPicPr>
              <p:cNvPr id="5142" name="Picture 2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4300" y="2162175"/>
                <a:ext cx="2663825" cy="1914525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43" name="Text Box 19"/>
              <p:cNvSpPr txBox="1">
                <a:spLocks noChangeArrowheads="1"/>
              </p:cNvSpPr>
              <p:nvPr/>
            </p:nvSpPr>
            <p:spPr bwMode="auto">
              <a:xfrm>
                <a:off x="4427538" y="3679825"/>
                <a:ext cx="2160587" cy="396875"/>
              </a:xfrm>
              <a:prstGeom prst="rect">
                <a:avLst/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altLang="en-US" sz="2000"/>
                  <a:t>Herbaceous Plants</a:t>
                </a:r>
                <a:endParaRPr lang="en-US" altLang="en-US" sz="2000"/>
              </a:p>
            </p:txBody>
          </p:sp>
        </p:grpSp>
        <p:sp>
          <p:nvSpPr>
            <p:cNvPr id="5141" name="AutoShape 15"/>
            <p:cNvSpPr>
              <a:spLocks noChangeArrowheads="1"/>
            </p:cNvSpPr>
            <p:nvPr/>
          </p:nvSpPr>
          <p:spPr bwMode="auto">
            <a:xfrm rot="-2075121">
              <a:off x="3924300" y="3429000"/>
              <a:ext cx="1008063" cy="431800"/>
            </a:xfrm>
            <a:prstGeom prst="rightArrow">
              <a:avLst>
                <a:gd name="adj1" fmla="val 50000"/>
                <a:gd name="adj2" fmla="val 5836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5127" name="Group 29"/>
          <p:cNvGrpSpPr>
            <a:grpSpLocks/>
          </p:cNvGrpSpPr>
          <p:nvPr/>
        </p:nvGrpSpPr>
        <p:grpSpPr bwMode="auto">
          <a:xfrm>
            <a:off x="5292725" y="919163"/>
            <a:ext cx="2806700" cy="2005012"/>
            <a:chOff x="5292725" y="919163"/>
            <a:chExt cx="2806700" cy="2005012"/>
          </a:xfrm>
        </p:grpSpPr>
        <p:grpSp>
          <p:nvGrpSpPr>
            <p:cNvPr id="5136" name="Group 25"/>
            <p:cNvGrpSpPr>
              <a:grpSpLocks/>
            </p:cNvGrpSpPr>
            <p:nvPr/>
          </p:nvGrpSpPr>
          <p:grpSpPr bwMode="auto">
            <a:xfrm>
              <a:off x="5364163" y="919163"/>
              <a:ext cx="2735262" cy="2005012"/>
              <a:chOff x="5364163" y="919163"/>
              <a:chExt cx="2735262" cy="2005012"/>
            </a:xfrm>
          </p:grpSpPr>
          <p:pic>
            <p:nvPicPr>
              <p:cNvPr id="5138" name="Picture 2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4163" y="919163"/>
                <a:ext cx="2735262" cy="200501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39" name="Text Box 20"/>
              <p:cNvSpPr txBox="1">
                <a:spLocks noChangeArrowheads="1"/>
              </p:cNvSpPr>
              <p:nvPr/>
            </p:nvSpPr>
            <p:spPr bwMode="auto">
              <a:xfrm>
                <a:off x="7164388" y="2527300"/>
                <a:ext cx="935037" cy="396875"/>
              </a:xfrm>
              <a:prstGeom prst="rect">
                <a:avLst/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altLang="en-US" sz="2000"/>
                  <a:t>Shrubs</a:t>
                </a:r>
                <a:endParaRPr lang="en-US" altLang="en-US" sz="2000"/>
              </a:p>
            </p:txBody>
          </p:sp>
        </p:grpSp>
        <p:sp>
          <p:nvSpPr>
            <p:cNvPr id="5137" name="AutoShape 27"/>
            <p:cNvSpPr>
              <a:spLocks noChangeArrowheads="1"/>
            </p:cNvSpPr>
            <p:nvPr/>
          </p:nvSpPr>
          <p:spPr bwMode="auto">
            <a:xfrm rot="-2075121">
              <a:off x="5292725" y="2420938"/>
              <a:ext cx="1008063" cy="431800"/>
            </a:xfrm>
            <a:prstGeom prst="rightArrow">
              <a:avLst>
                <a:gd name="adj1" fmla="val 50000"/>
                <a:gd name="adj2" fmla="val 5836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5128" name="Group 31"/>
          <p:cNvGrpSpPr>
            <a:grpSpLocks/>
          </p:cNvGrpSpPr>
          <p:nvPr/>
        </p:nvGrpSpPr>
        <p:grpSpPr bwMode="auto">
          <a:xfrm>
            <a:off x="6516688" y="0"/>
            <a:ext cx="2663825" cy="1989138"/>
            <a:chOff x="6516688" y="0"/>
            <a:chExt cx="2663825" cy="1989138"/>
          </a:xfrm>
        </p:grpSpPr>
        <p:pic>
          <p:nvPicPr>
            <p:cNvPr id="5133" name="Picture 2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14021" b="13228"/>
            <a:stretch>
              <a:fillRect/>
            </a:stretch>
          </p:blipFill>
          <p:spPr bwMode="auto">
            <a:xfrm>
              <a:off x="6588125" y="0"/>
              <a:ext cx="2555875" cy="198913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4" name="AutoShape 28"/>
            <p:cNvSpPr>
              <a:spLocks noChangeArrowheads="1"/>
            </p:cNvSpPr>
            <p:nvPr/>
          </p:nvSpPr>
          <p:spPr bwMode="auto">
            <a:xfrm rot="-2075121">
              <a:off x="6516688" y="1484313"/>
              <a:ext cx="1008062" cy="431800"/>
            </a:xfrm>
            <a:prstGeom prst="rightArrow">
              <a:avLst>
                <a:gd name="adj1" fmla="val 50000"/>
                <a:gd name="adj2" fmla="val 5836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5135" name="Text Box 21"/>
            <p:cNvSpPr txBox="1">
              <a:spLocks noChangeArrowheads="1"/>
            </p:cNvSpPr>
            <p:nvPr/>
          </p:nvSpPr>
          <p:spPr bwMode="auto">
            <a:xfrm>
              <a:off x="8423275" y="1592263"/>
              <a:ext cx="757238" cy="396875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 sz="2000"/>
                <a:t>Trees</a:t>
              </a:r>
              <a:endParaRPr lang="en-US" altLang="en-US" sz="2000"/>
            </a:p>
          </p:txBody>
        </p:sp>
      </p:grp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003800" y="5103813"/>
            <a:ext cx="41402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600" b="1"/>
              <a:t>In what other environments could seres develop?</a:t>
            </a:r>
          </a:p>
        </p:txBody>
      </p:sp>
      <p:sp>
        <p:nvSpPr>
          <p:cNvPr id="5130" name="TextBox 39"/>
          <p:cNvSpPr txBox="1">
            <a:spLocks noChangeArrowheads="1"/>
          </p:cNvSpPr>
          <p:nvPr/>
        </p:nvSpPr>
        <p:spPr bwMode="auto">
          <a:xfrm>
            <a:off x="4763" y="6350"/>
            <a:ext cx="4926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600" b="1" dirty="0"/>
              <a:t>Each of these steps are known as </a:t>
            </a:r>
            <a:r>
              <a:rPr lang="en-GB" altLang="en-US" sz="3600" b="1" dirty="0" err="1" smtClean="0"/>
              <a:t>seral</a:t>
            </a:r>
            <a:r>
              <a:rPr lang="en-GB" altLang="en-US" sz="3600" b="1" dirty="0" smtClean="0"/>
              <a:t> </a:t>
            </a:r>
            <a:r>
              <a:rPr lang="en-GB" altLang="en-US" sz="3600" b="1" dirty="0"/>
              <a:t>stages</a:t>
            </a:r>
            <a:endParaRPr lang="en-GB" altLang="en-US" sz="3600" b="1" u="sng" dirty="0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763" y="1441450"/>
            <a:ext cx="492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2800"/>
              <a:t>Identifiable stage in succession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25413" y="2279650"/>
            <a:ext cx="4140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800"/>
              <a:t>Sere = the series of changes in succession</a:t>
            </a:r>
          </a:p>
        </p:txBody>
      </p:sp>
    </p:spTree>
    <p:extLst>
      <p:ext uri="{BB962C8B-B14F-4D97-AF65-F5344CB8AC3E}">
        <p14:creationId xmlns="" xmlns:p14="http://schemas.microsoft.com/office/powerpoint/2010/main" val="43242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404813"/>
            <a:ext cx="848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702030302020204" pitchFamily="66" charset="0"/>
              </a:rPr>
              <a:t>There are two types of succession: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1979613" y="1052513"/>
            <a:ext cx="2305050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4284663" y="1052513"/>
            <a:ext cx="1943100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2276475"/>
            <a:ext cx="38179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Primary</a:t>
            </a:r>
            <a:r>
              <a:rPr lang="en-GB" sz="3200" dirty="0">
                <a:latin typeface="Comic Sans MS" pitchFamily="66" charset="0"/>
              </a:rPr>
              <a:t> succession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348163" y="2276475"/>
            <a:ext cx="44211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2"/>
                </a:solidFill>
                <a:latin typeface="Comic Sans MS" panose="030F0702030302020204" pitchFamily="66" charset="0"/>
              </a:rPr>
              <a:t>Secondary </a:t>
            </a:r>
            <a:r>
              <a:rPr lang="en-GB" altLang="en-US">
                <a:latin typeface="Comic Sans MS" panose="030F0702030302020204" pitchFamily="66" charset="0"/>
              </a:rPr>
              <a:t>succession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1962150" y="2924175"/>
            <a:ext cx="19050" cy="973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1527175" y="42402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647700" y="4095750"/>
            <a:ext cx="39243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the starting point is bare ground e.g. rock</a:t>
            </a: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H="1">
            <a:off x="6732588" y="2852738"/>
            <a:ext cx="1587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5256213" y="3357563"/>
            <a:ext cx="3887787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Here a community is damaged and the soil is left plants then colonise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(e.g. a woodland has been felled).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60325" y="5799138"/>
            <a:ext cx="9144000" cy="1076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latin typeface="Comic Sans MS" panose="030F0702030302020204" pitchFamily="66" charset="0"/>
              </a:rPr>
              <a:t>The END POINT of both types of </a:t>
            </a:r>
            <a:r>
              <a:rPr lang="en-GB" altLang="en-US" dirty="0" smtClean="0">
                <a:latin typeface="Comic Sans MS" panose="030F0702030302020204" pitchFamily="66" charset="0"/>
              </a:rPr>
              <a:t>succession </a:t>
            </a:r>
            <a:r>
              <a:rPr lang="en-GB" altLang="en-US" dirty="0">
                <a:latin typeface="Comic Sans MS" panose="030F0702030302020204" pitchFamily="66" charset="0"/>
              </a:rPr>
              <a:t>is the </a:t>
            </a:r>
            <a:r>
              <a:rPr lang="en-GB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climax community</a:t>
            </a:r>
            <a:endParaRPr lang="en-GB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  <p:bldP spid="3079" grpId="0"/>
      <p:bldP spid="3081" grpId="0"/>
      <p:bldP spid="3082" grpId="0" animBg="1"/>
      <p:bldP spid="3084" grpId="0"/>
      <p:bldP spid="3085" grpId="0" animBg="1"/>
      <p:bldP spid="3086" grpId="0"/>
      <p:bldP spid="308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849</Words>
  <Application>Microsoft Office PowerPoint</Application>
  <PresentationFormat>On-screen Show (4:3)</PresentationFormat>
  <Paragraphs>151</Paragraphs>
  <Slides>30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Bitmap Image</vt:lpstr>
      <vt:lpstr>Succession FlipTask</vt:lpstr>
      <vt:lpstr>Succession Videos </vt:lpstr>
      <vt:lpstr>Succession Animation</vt:lpstr>
      <vt:lpstr>Objectives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Outline the changes in species diversity and production during primary succession </vt:lpstr>
      <vt:lpstr>Explain the effects of living organisms on the abiotic environment, with reference to the changes occurring during primary succession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pj</dc:creator>
  <cp:lastModifiedBy>Jaqui O'Connor</cp:lastModifiedBy>
  <cp:revision>17</cp:revision>
  <dcterms:created xsi:type="dcterms:W3CDTF">2010-01-28T16:37:45Z</dcterms:created>
  <dcterms:modified xsi:type="dcterms:W3CDTF">2015-03-03T22:32:57Z</dcterms:modified>
</cp:coreProperties>
</file>